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Quattrocento Sans" charset="-122" pitchFamily="34"/>
      <p:regular r:id="rId19"/>
    </p:embeddedFont>
    <p:embeddedFont>
      <p:font typeface="Liter" charset="-122" pitchFamily="34"/>
      <p:regular r:id="rId20"/>
    </p:embeddedFont>
    <p:embeddedFont>
      <p:font typeface="MiSans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/Relationships>
</file>

<file path=ppt/media/>
</file>

<file path=ppt/media/image-1-1.jpg>
</file>

<file path=ppt/media/image-12-1.jpg>
</file>

<file path=ppt/media/image-4-1.png>
</file>

<file path=ppt/media/image-4-2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758030de64fc5945275b90e53c366128fa3998b7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3155" r="3155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80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1A1D21"/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712643" y="1576388"/>
            <a:ext cx="2762250" cy="390525"/>
          </a:xfrm>
          <a:custGeom>
            <a:avLst/>
            <a:gdLst/>
            <a:ahLst/>
            <a:cxnLst/>
            <a:rect l="l" t="t" r="r" b="b"/>
            <a:pathLst>
              <a:path w="2762250" h="390525">
                <a:moveTo>
                  <a:pt x="195263" y="0"/>
                </a:moveTo>
                <a:lnTo>
                  <a:pt x="2566988" y="0"/>
                </a:lnTo>
                <a:cubicBezTo>
                  <a:pt x="2674756" y="0"/>
                  <a:pt x="2762250" y="87494"/>
                  <a:pt x="2762250" y="195263"/>
                </a:cubicBezTo>
                <a:lnTo>
                  <a:pt x="2762250" y="195263"/>
                </a:lnTo>
                <a:cubicBezTo>
                  <a:pt x="2762250" y="303031"/>
                  <a:pt x="2674756" y="390525"/>
                  <a:pt x="25669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4ECDC4">
              <a:alpha val="14902"/>
            </a:srgbClr>
          </a:soli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4910286" y="16859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17872" y="0"/>
                </a:moveTo>
                <a:cubicBezTo>
                  <a:pt x="117872" y="-5927"/>
                  <a:pt x="113083" y="-10716"/>
                  <a:pt x="107156" y="-10716"/>
                </a:cubicBezTo>
                <a:cubicBezTo>
                  <a:pt x="101229" y="-10716"/>
                  <a:pt x="96441" y="-5927"/>
                  <a:pt x="96441" y="0"/>
                </a:cubicBezTo>
                <a:lnTo>
                  <a:pt x="96441" y="21431"/>
                </a:lnTo>
                <a:lnTo>
                  <a:pt x="64294" y="21431"/>
                </a:lnTo>
                <a:cubicBezTo>
                  <a:pt x="46546" y="21431"/>
                  <a:pt x="32147" y="35830"/>
                  <a:pt x="32147" y="53578"/>
                </a:cubicBezTo>
                <a:lnTo>
                  <a:pt x="32147" y="128588"/>
                </a:lnTo>
                <a:cubicBezTo>
                  <a:pt x="32147" y="146335"/>
                  <a:pt x="46546" y="160734"/>
                  <a:pt x="64294" y="160734"/>
                </a:cubicBezTo>
                <a:lnTo>
                  <a:pt x="150019" y="160734"/>
                </a:lnTo>
                <a:cubicBezTo>
                  <a:pt x="167767" y="160734"/>
                  <a:pt x="182166" y="146335"/>
                  <a:pt x="182166" y="128588"/>
                </a:cubicBezTo>
                <a:lnTo>
                  <a:pt x="182166" y="53578"/>
                </a:lnTo>
                <a:cubicBezTo>
                  <a:pt x="182166" y="35830"/>
                  <a:pt x="167767" y="21431"/>
                  <a:pt x="150019" y="21431"/>
                </a:cubicBezTo>
                <a:lnTo>
                  <a:pt x="117872" y="21431"/>
                </a:lnTo>
                <a:lnTo>
                  <a:pt x="117872" y="0"/>
                </a:lnTo>
                <a:close/>
                <a:moveTo>
                  <a:pt x="53578" y="123230"/>
                </a:moveTo>
                <a:cubicBezTo>
                  <a:pt x="53578" y="118776"/>
                  <a:pt x="57161" y="115193"/>
                  <a:pt x="61615" y="115193"/>
                </a:cubicBezTo>
                <a:lnTo>
                  <a:pt x="72330" y="115193"/>
                </a:lnTo>
                <a:cubicBezTo>
                  <a:pt x="76784" y="115193"/>
                  <a:pt x="80367" y="118776"/>
                  <a:pt x="80367" y="123230"/>
                </a:cubicBezTo>
                <a:cubicBezTo>
                  <a:pt x="80367" y="127683"/>
                  <a:pt x="76784" y="131266"/>
                  <a:pt x="72330" y="131266"/>
                </a:cubicBezTo>
                <a:lnTo>
                  <a:pt x="61615" y="131266"/>
                </a:lnTo>
                <a:cubicBezTo>
                  <a:pt x="57161" y="131266"/>
                  <a:pt x="53578" y="127683"/>
                  <a:pt x="53578" y="123230"/>
                </a:cubicBezTo>
                <a:close/>
                <a:moveTo>
                  <a:pt x="93762" y="123230"/>
                </a:moveTo>
                <a:cubicBezTo>
                  <a:pt x="93762" y="118776"/>
                  <a:pt x="97345" y="115193"/>
                  <a:pt x="101798" y="115193"/>
                </a:cubicBezTo>
                <a:lnTo>
                  <a:pt x="112514" y="115193"/>
                </a:lnTo>
                <a:cubicBezTo>
                  <a:pt x="116968" y="115193"/>
                  <a:pt x="120551" y="118776"/>
                  <a:pt x="120551" y="123230"/>
                </a:cubicBezTo>
                <a:cubicBezTo>
                  <a:pt x="120551" y="127683"/>
                  <a:pt x="116968" y="131266"/>
                  <a:pt x="112514" y="131266"/>
                </a:cubicBezTo>
                <a:lnTo>
                  <a:pt x="101798" y="131266"/>
                </a:lnTo>
                <a:cubicBezTo>
                  <a:pt x="97345" y="131266"/>
                  <a:pt x="93762" y="127683"/>
                  <a:pt x="93762" y="123230"/>
                </a:cubicBezTo>
                <a:close/>
                <a:moveTo>
                  <a:pt x="133945" y="123230"/>
                </a:moveTo>
                <a:cubicBezTo>
                  <a:pt x="133945" y="118776"/>
                  <a:pt x="137528" y="115193"/>
                  <a:pt x="141982" y="115193"/>
                </a:cubicBezTo>
                <a:lnTo>
                  <a:pt x="152698" y="115193"/>
                </a:lnTo>
                <a:cubicBezTo>
                  <a:pt x="157151" y="115193"/>
                  <a:pt x="160734" y="118776"/>
                  <a:pt x="160734" y="123230"/>
                </a:cubicBezTo>
                <a:cubicBezTo>
                  <a:pt x="160734" y="127683"/>
                  <a:pt x="157151" y="131266"/>
                  <a:pt x="152698" y="131266"/>
                </a:cubicBezTo>
                <a:lnTo>
                  <a:pt x="141982" y="131266"/>
                </a:lnTo>
                <a:cubicBezTo>
                  <a:pt x="137528" y="131266"/>
                  <a:pt x="133945" y="127683"/>
                  <a:pt x="133945" y="123230"/>
                </a:cubicBezTo>
                <a:close/>
                <a:moveTo>
                  <a:pt x="75009" y="58936"/>
                </a:moveTo>
                <a:cubicBezTo>
                  <a:pt x="83881" y="58936"/>
                  <a:pt x="91083" y="66138"/>
                  <a:pt x="91083" y="75009"/>
                </a:cubicBezTo>
                <a:cubicBezTo>
                  <a:pt x="91083" y="83881"/>
                  <a:pt x="83881" y="91083"/>
                  <a:pt x="75009" y="91083"/>
                </a:cubicBezTo>
                <a:cubicBezTo>
                  <a:pt x="66138" y="91083"/>
                  <a:pt x="58936" y="83881"/>
                  <a:pt x="58936" y="75009"/>
                </a:cubicBezTo>
                <a:cubicBezTo>
                  <a:pt x="58936" y="66138"/>
                  <a:pt x="66138" y="58936"/>
                  <a:pt x="75009" y="58936"/>
                </a:cubicBezTo>
                <a:close/>
                <a:moveTo>
                  <a:pt x="123230" y="75009"/>
                </a:moveTo>
                <a:cubicBezTo>
                  <a:pt x="123230" y="66138"/>
                  <a:pt x="130432" y="58936"/>
                  <a:pt x="139303" y="58936"/>
                </a:cubicBezTo>
                <a:cubicBezTo>
                  <a:pt x="148174" y="58936"/>
                  <a:pt x="155377" y="66138"/>
                  <a:pt x="155377" y="75009"/>
                </a:cubicBezTo>
                <a:cubicBezTo>
                  <a:pt x="155377" y="83881"/>
                  <a:pt x="148174" y="91083"/>
                  <a:pt x="139303" y="91083"/>
                </a:cubicBezTo>
                <a:cubicBezTo>
                  <a:pt x="130432" y="91083"/>
                  <a:pt x="123230" y="83881"/>
                  <a:pt x="123230" y="75009"/>
                </a:cubicBezTo>
                <a:close/>
                <a:moveTo>
                  <a:pt x="21431" y="75009"/>
                </a:moveTo>
                <a:cubicBezTo>
                  <a:pt x="21431" y="69082"/>
                  <a:pt x="16643" y="64294"/>
                  <a:pt x="10716" y="64294"/>
                </a:cubicBezTo>
                <a:cubicBezTo>
                  <a:pt x="4789" y="64294"/>
                  <a:pt x="0" y="69082"/>
                  <a:pt x="0" y="75009"/>
                </a:cubicBezTo>
                <a:lnTo>
                  <a:pt x="0" y="107156"/>
                </a:lnTo>
                <a:cubicBezTo>
                  <a:pt x="0" y="113083"/>
                  <a:pt x="4789" y="117872"/>
                  <a:pt x="10716" y="117872"/>
                </a:cubicBezTo>
                <a:cubicBezTo>
                  <a:pt x="16643" y="117872"/>
                  <a:pt x="21431" y="113083"/>
                  <a:pt x="21431" y="107156"/>
                </a:cubicBezTo>
                <a:lnTo>
                  <a:pt x="21431" y="75009"/>
                </a:lnTo>
                <a:close/>
                <a:moveTo>
                  <a:pt x="203597" y="64294"/>
                </a:moveTo>
                <a:cubicBezTo>
                  <a:pt x="197670" y="64294"/>
                  <a:pt x="192881" y="69082"/>
                  <a:pt x="192881" y="75009"/>
                </a:cubicBezTo>
                <a:lnTo>
                  <a:pt x="192881" y="107156"/>
                </a:lnTo>
                <a:cubicBezTo>
                  <a:pt x="192881" y="113083"/>
                  <a:pt x="197670" y="117872"/>
                  <a:pt x="203597" y="117872"/>
                </a:cubicBezTo>
                <a:cubicBezTo>
                  <a:pt x="209524" y="117872"/>
                  <a:pt x="214313" y="113083"/>
                  <a:pt x="214313" y="107156"/>
                </a:cubicBezTo>
                <a:lnTo>
                  <a:pt x="214313" y="75009"/>
                </a:lnTo>
                <a:cubicBezTo>
                  <a:pt x="214313" y="69082"/>
                  <a:pt x="209524" y="64294"/>
                  <a:pt x="203597" y="64294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" name="Text 3"/>
          <p:cNvSpPr/>
          <p:nvPr/>
        </p:nvSpPr>
        <p:spPr>
          <a:xfrm>
            <a:off x="5198418" y="1657350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60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AGENTIC AI ARCHITECTURE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80308" y="2428875"/>
            <a:ext cx="58293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Production-Ready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AgenticRAG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384524" y="4371975"/>
            <a:ext cx="7419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 System Design for 1000 Documents × 1000 Concurrent Requests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97064" y="50958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0" name="Text 7"/>
          <p:cNvSpPr/>
          <p:nvPr/>
        </p:nvSpPr>
        <p:spPr>
          <a:xfrm>
            <a:off x="4097089" y="5057775"/>
            <a:ext cx="419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2026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797177" y="5095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205" y="1548"/>
                </a:moveTo>
                <a:cubicBezTo>
                  <a:pt x="73640" y="-506"/>
                  <a:pt x="78760" y="-506"/>
                  <a:pt x="83195" y="1548"/>
                </a:cubicBezTo>
                <a:lnTo>
                  <a:pt x="148263" y="31611"/>
                </a:lnTo>
                <a:cubicBezTo>
                  <a:pt x="150793" y="32772"/>
                  <a:pt x="152400" y="35302"/>
                  <a:pt x="152400" y="38100"/>
                </a:cubicBezTo>
                <a:cubicBezTo>
                  <a:pt x="152400" y="40898"/>
                  <a:pt x="150793" y="43428"/>
                  <a:pt x="148263" y="44589"/>
                </a:cubicBezTo>
                <a:lnTo>
                  <a:pt x="83195" y="74652"/>
                </a:lnTo>
                <a:cubicBezTo>
                  <a:pt x="78760" y="76706"/>
                  <a:pt x="73640" y="76706"/>
                  <a:pt x="69205" y="74652"/>
                </a:cubicBezTo>
                <a:lnTo>
                  <a:pt x="4137" y="44589"/>
                </a:lnTo>
                <a:cubicBezTo>
                  <a:pt x="1607" y="43398"/>
                  <a:pt x="0" y="40868"/>
                  <a:pt x="0" y="38100"/>
                </a:cubicBezTo>
                <a:cubicBezTo>
                  <a:pt x="0" y="35332"/>
                  <a:pt x="1607" y="32772"/>
                  <a:pt x="4137" y="31611"/>
                </a:cubicBezTo>
                <a:lnTo>
                  <a:pt x="69205" y="1548"/>
                </a:lnTo>
                <a:close/>
                <a:moveTo>
                  <a:pt x="14317" y="65008"/>
                </a:moveTo>
                <a:lnTo>
                  <a:pt x="63222" y="87600"/>
                </a:lnTo>
                <a:cubicBezTo>
                  <a:pt x="71467" y="91410"/>
                  <a:pt x="80962" y="91410"/>
                  <a:pt x="89208" y="87600"/>
                </a:cubicBezTo>
                <a:lnTo>
                  <a:pt x="138113" y="65008"/>
                </a:lnTo>
                <a:lnTo>
                  <a:pt x="148263" y="69711"/>
                </a:lnTo>
                <a:cubicBezTo>
                  <a:pt x="150793" y="70872"/>
                  <a:pt x="152400" y="73402"/>
                  <a:pt x="152400" y="76200"/>
                </a:cubicBezTo>
                <a:cubicBezTo>
                  <a:pt x="152400" y="78998"/>
                  <a:pt x="150793" y="81528"/>
                  <a:pt x="148263" y="82689"/>
                </a:cubicBezTo>
                <a:lnTo>
                  <a:pt x="83195" y="112752"/>
                </a:lnTo>
                <a:cubicBezTo>
                  <a:pt x="78760" y="114806"/>
                  <a:pt x="73640" y="114806"/>
                  <a:pt x="69205" y="112752"/>
                </a:cubicBezTo>
                <a:lnTo>
                  <a:pt x="4137" y="82689"/>
                </a:lnTo>
                <a:cubicBezTo>
                  <a:pt x="1607" y="81498"/>
                  <a:pt x="0" y="78968"/>
                  <a:pt x="0" y="76200"/>
                </a:cubicBezTo>
                <a:cubicBezTo>
                  <a:pt x="0" y="73432"/>
                  <a:pt x="1607" y="70872"/>
                  <a:pt x="4137" y="69711"/>
                </a:cubicBezTo>
                <a:lnTo>
                  <a:pt x="14288" y="65008"/>
                </a:lnTo>
                <a:close/>
                <a:moveTo>
                  <a:pt x="4137" y="107811"/>
                </a:moveTo>
                <a:lnTo>
                  <a:pt x="14288" y="103108"/>
                </a:lnTo>
                <a:lnTo>
                  <a:pt x="63192" y="125700"/>
                </a:lnTo>
                <a:cubicBezTo>
                  <a:pt x="71438" y="129510"/>
                  <a:pt x="80933" y="129510"/>
                  <a:pt x="89178" y="125700"/>
                </a:cubicBezTo>
                <a:lnTo>
                  <a:pt x="138083" y="103108"/>
                </a:lnTo>
                <a:lnTo>
                  <a:pt x="148233" y="107811"/>
                </a:lnTo>
                <a:cubicBezTo>
                  <a:pt x="150763" y="108972"/>
                  <a:pt x="152370" y="111502"/>
                  <a:pt x="152370" y="114300"/>
                </a:cubicBezTo>
                <a:cubicBezTo>
                  <a:pt x="152370" y="117098"/>
                  <a:pt x="150763" y="119628"/>
                  <a:pt x="148233" y="120789"/>
                </a:cubicBezTo>
                <a:lnTo>
                  <a:pt x="83165" y="150852"/>
                </a:lnTo>
                <a:cubicBezTo>
                  <a:pt x="78730" y="152906"/>
                  <a:pt x="73610" y="152906"/>
                  <a:pt x="69175" y="150852"/>
                </a:cubicBezTo>
                <a:lnTo>
                  <a:pt x="4137" y="120789"/>
                </a:lnTo>
                <a:cubicBezTo>
                  <a:pt x="1607" y="119598"/>
                  <a:pt x="0" y="117068"/>
                  <a:pt x="0" y="114300"/>
                </a:cubicBezTo>
                <a:cubicBezTo>
                  <a:pt x="0" y="111532"/>
                  <a:pt x="1607" y="108972"/>
                  <a:pt x="4137" y="107811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2" name="Text 9"/>
          <p:cNvSpPr/>
          <p:nvPr/>
        </p:nvSpPr>
        <p:spPr>
          <a:xfrm>
            <a:off x="5006727" y="5057775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 Architecture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894016" y="509587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4" name="Text 11"/>
          <p:cNvSpPr/>
          <p:nvPr/>
        </p:nvSpPr>
        <p:spPr>
          <a:xfrm>
            <a:off x="7094041" y="5057775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Production-Grade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4757" y="364757"/>
            <a:ext cx="11526319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spc="101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GATEWAY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4757" y="620087"/>
            <a:ext cx="11626627" cy="3647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85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Intelligent Model Routing &amp; Batching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4757" y="1057795"/>
            <a:ext cx="11544556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complexity analysis, prompt caching, and multi-provider fallback strategies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9316" y="1427111"/>
            <a:ext cx="5644613" cy="2763034"/>
          </a:xfrm>
          <a:custGeom>
            <a:avLst/>
            <a:gdLst/>
            <a:ahLst/>
            <a:cxnLst/>
            <a:rect l="l" t="t" r="r" b="b"/>
            <a:pathLst>
              <a:path w="5644613" h="2763034">
                <a:moveTo>
                  <a:pt x="109416" y="0"/>
                </a:moveTo>
                <a:lnTo>
                  <a:pt x="5535197" y="0"/>
                </a:lnTo>
                <a:cubicBezTo>
                  <a:pt x="5595626" y="0"/>
                  <a:pt x="5644613" y="48987"/>
                  <a:pt x="5644613" y="109416"/>
                </a:cubicBezTo>
                <a:lnTo>
                  <a:pt x="5644613" y="2653618"/>
                </a:lnTo>
                <a:cubicBezTo>
                  <a:pt x="5644613" y="2714046"/>
                  <a:pt x="5595626" y="2763034"/>
                  <a:pt x="5535197" y="2763034"/>
                </a:cubicBezTo>
                <a:lnTo>
                  <a:pt x="109416" y="2763034"/>
                </a:lnTo>
                <a:cubicBezTo>
                  <a:pt x="48987" y="2763034"/>
                  <a:pt x="0" y="2714046"/>
                  <a:pt x="0" y="2653618"/>
                </a:cubicBezTo>
                <a:lnTo>
                  <a:pt x="0" y="109416"/>
                </a:lnTo>
                <a:cubicBezTo>
                  <a:pt x="0" y="49028"/>
                  <a:pt x="49028" y="0"/>
                  <a:pt x="109416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19779" y="1577574"/>
            <a:ext cx="5425759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Smart Model Routing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8016" y="1942331"/>
            <a:ext cx="5325451" cy="765990"/>
          </a:xfrm>
          <a:custGeom>
            <a:avLst/>
            <a:gdLst/>
            <a:ahLst/>
            <a:cxnLst/>
            <a:rect l="l" t="t" r="r" b="b"/>
            <a:pathLst>
              <a:path w="5325451" h="765990">
                <a:moveTo>
                  <a:pt x="36476" y="0"/>
                </a:moveTo>
                <a:lnTo>
                  <a:pt x="5252498" y="0"/>
                </a:lnTo>
                <a:cubicBezTo>
                  <a:pt x="5292789" y="0"/>
                  <a:pt x="5325451" y="32662"/>
                  <a:pt x="5325451" y="72953"/>
                </a:cubicBezTo>
                <a:lnTo>
                  <a:pt x="5325451" y="693037"/>
                </a:lnTo>
                <a:cubicBezTo>
                  <a:pt x="5325451" y="733327"/>
                  <a:pt x="5292789" y="765990"/>
                  <a:pt x="5252498" y="765990"/>
                </a:cubicBezTo>
                <a:lnTo>
                  <a:pt x="36476" y="765990"/>
                </a:lnTo>
                <a:cubicBezTo>
                  <a:pt x="16331" y="765990"/>
                  <a:pt x="0" y="749659"/>
                  <a:pt x="0" y="729514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8" name="Shape 6"/>
          <p:cNvSpPr/>
          <p:nvPr/>
        </p:nvSpPr>
        <p:spPr>
          <a:xfrm>
            <a:off x="538016" y="1942331"/>
            <a:ext cx="36476" cy="765990"/>
          </a:xfrm>
          <a:custGeom>
            <a:avLst/>
            <a:gdLst/>
            <a:ahLst/>
            <a:cxnLst/>
            <a:rect l="l" t="t" r="r" b="b"/>
            <a:pathLst>
              <a:path w="36476" h="765990">
                <a:moveTo>
                  <a:pt x="36476" y="0"/>
                </a:moveTo>
                <a:lnTo>
                  <a:pt x="36476" y="0"/>
                </a:lnTo>
                <a:lnTo>
                  <a:pt x="36476" y="765990"/>
                </a:lnTo>
                <a:lnTo>
                  <a:pt x="36476" y="765990"/>
                </a:lnTo>
                <a:cubicBezTo>
                  <a:pt x="16331" y="765990"/>
                  <a:pt x="0" y="749659"/>
                  <a:pt x="0" y="729514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9" name="Text 7"/>
          <p:cNvSpPr/>
          <p:nvPr/>
        </p:nvSpPr>
        <p:spPr>
          <a:xfrm>
            <a:off x="665681" y="2051758"/>
            <a:ext cx="90277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Queries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72258" y="2051758"/>
            <a:ext cx="683919" cy="182378"/>
          </a:xfrm>
          <a:custGeom>
            <a:avLst/>
            <a:gdLst/>
            <a:ahLst/>
            <a:cxnLst/>
            <a:rect l="l" t="t" r="r" b="b"/>
            <a:pathLst>
              <a:path w="683919" h="182378">
                <a:moveTo>
                  <a:pt x="91189" y="0"/>
                </a:moveTo>
                <a:lnTo>
                  <a:pt x="592730" y="0"/>
                </a:lnTo>
                <a:cubicBezTo>
                  <a:pt x="643092" y="0"/>
                  <a:pt x="683919" y="40827"/>
                  <a:pt x="683919" y="91189"/>
                </a:cubicBezTo>
                <a:lnTo>
                  <a:pt x="683919" y="91189"/>
                </a:lnTo>
                <a:cubicBezTo>
                  <a:pt x="683919" y="141552"/>
                  <a:pt x="643092" y="182378"/>
                  <a:pt x="592730" y="182378"/>
                </a:cubicBezTo>
                <a:lnTo>
                  <a:pt x="91189" y="182378"/>
                </a:lnTo>
                <a:cubicBezTo>
                  <a:pt x="40861" y="182378"/>
                  <a:pt x="0" y="141518"/>
                  <a:pt x="0" y="91189"/>
                </a:cubicBezTo>
                <a:lnTo>
                  <a:pt x="0" y="91189"/>
                </a:lnTo>
                <a:cubicBezTo>
                  <a:pt x="0" y="40861"/>
                  <a:pt x="40861" y="0"/>
                  <a:pt x="91189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072258" y="2051758"/>
            <a:ext cx="738633" cy="182378"/>
          </a:xfrm>
          <a:prstGeom prst="rect">
            <a:avLst/>
          </a:prstGeom>
          <a:noFill/>
          <a:ln/>
        </p:spPr>
        <p:txBody>
          <a:bodyPr wrap="square" lIns="72951" tIns="18238" rIns="72951" bIns="18238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Fast/Cheap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65681" y="2270612"/>
            <a:ext cx="5143073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Factual lookups, definitions, yes/no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65681" y="2452990"/>
            <a:ext cx="5143073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 to: GPT-3.5 / Claude Haiku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8016" y="2817747"/>
            <a:ext cx="5325451" cy="765990"/>
          </a:xfrm>
          <a:custGeom>
            <a:avLst/>
            <a:gdLst/>
            <a:ahLst/>
            <a:cxnLst/>
            <a:rect l="l" t="t" r="r" b="b"/>
            <a:pathLst>
              <a:path w="5325451" h="765990">
                <a:moveTo>
                  <a:pt x="36476" y="0"/>
                </a:moveTo>
                <a:lnTo>
                  <a:pt x="5252498" y="0"/>
                </a:lnTo>
                <a:cubicBezTo>
                  <a:pt x="5292789" y="0"/>
                  <a:pt x="5325451" y="32662"/>
                  <a:pt x="5325451" y="72953"/>
                </a:cubicBezTo>
                <a:lnTo>
                  <a:pt x="5325451" y="693037"/>
                </a:lnTo>
                <a:cubicBezTo>
                  <a:pt x="5325451" y="733327"/>
                  <a:pt x="5292789" y="765990"/>
                  <a:pt x="5252498" y="765990"/>
                </a:cubicBezTo>
                <a:lnTo>
                  <a:pt x="36476" y="765990"/>
                </a:lnTo>
                <a:cubicBezTo>
                  <a:pt x="16331" y="765990"/>
                  <a:pt x="0" y="749659"/>
                  <a:pt x="0" y="729514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5" name="Shape 13"/>
          <p:cNvSpPr/>
          <p:nvPr/>
        </p:nvSpPr>
        <p:spPr>
          <a:xfrm>
            <a:off x="538016" y="2817747"/>
            <a:ext cx="36476" cy="765990"/>
          </a:xfrm>
          <a:custGeom>
            <a:avLst/>
            <a:gdLst/>
            <a:ahLst/>
            <a:cxnLst/>
            <a:rect l="l" t="t" r="r" b="b"/>
            <a:pathLst>
              <a:path w="36476" h="765990">
                <a:moveTo>
                  <a:pt x="36476" y="0"/>
                </a:moveTo>
                <a:lnTo>
                  <a:pt x="36476" y="0"/>
                </a:lnTo>
                <a:lnTo>
                  <a:pt x="36476" y="765990"/>
                </a:lnTo>
                <a:lnTo>
                  <a:pt x="36476" y="765990"/>
                </a:lnTo>
                <a:cubicBezTo>
                  <a:pt x="16331" y="765990"/>
                  <a:pt x="0" y="749659"/>
                  <a:pt x="0" y="729514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6" name="Text 14"/>
          <p:cNvSpPr/>
          <p:nvPr/>
        </p:nvSpPr>
        <p:spPr>
          <a:xfrm>
            <a:off x="665681" y="2927174"/>
            <a:ext cx="115810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 Reasoning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984204" y="2927174"/>
            <a:ext cx="775108" cy="182378"/>
          </a:xfrm>
          <a:custGeom>
            <a:avLst/>
            <a:gdLst/>
            <a:ahLst/>
            <a:cxnLst/>
            <a:rect l="l" t="t" r="r" b="b"/>
            <a:pathLst>
              <a:path w="775108" h="182378">
                <a:moveTo>
                  <a:pt x="91189" y="0"/>
                </a:moveTo>
                <a:lnTo>
                  <a:pt x="683919" y="0"/>
                </a:lnTo>
                <a:cubicBezTo>
                  <a:pt x="734282" y="0"/>
                  <a:pt x="775108" y="40827"/>
                  <a:pt x="775108" y="91189"/>
                </a:cubicBezTo>
                <a:lnTo>
                  <a:pt x="775108" y="91189"/>
                </a:lnTo>
                <a:cubicBezTo>
                  <a:pt x="775108" y="141552"/>
                  <a:pt x="734282" y="182378"/>
                  <a:pt x="683919" y="182378"/>
                </a:cubicBezTo>
                <a:lnTo>
                  <a:pt x="91189" y="182378"/>
                </a:lnTo>
                <a:cubicBezTo>
                  <a:pt x="40861" y="182378"/>
                  <a:pt x="0" y="141518"/>
                  <a:pt x="0" y="91189"/>
                </a:cubicBezTo>
                <a:lnTo>
                  <a:pt x="0" y="91189"/>
                </a:lnTo>
                <a:cubicBezTo>
                  <a:pt x="0" y="40861"/>
                  <a:pt x="40861" y="0"/>
                  <a:pt x="91189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4984204" y="2927174"/>
            <a:ext cx="829822" cy="182378"/>
          </a:xfrm>
          <a:prstGeom prst="rect">
            <a:avLst/>
          </a:prstGeom>
          <a:noFill/>
          <a:ln/>
        </p:spPr>
        <p:txBody>
          <a:bodyPr wrap="square" lIns="72951" tIns="18238" rIns="72951" bIns="18238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Heavy Model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65681" y="3146028"/>
            <a:ext cx="5143073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Analysis, synthesis, multi-step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65681" y="3328407"/>
            <a:ext cx="5143073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Route to: GPT-4o / Claude 3.5 Opus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4338" y="3697723"/>
            <a:ext cx="5334570" cy="337400"/>
          </a:xfrm>
          <a:custGeom>
            <a:avLst/>
            <a:gdLst/>
            <a:ahLst/>
            <a:cxnLst/>
            <a:rect l="l" t="t" r="r" b="b"/>
            <a:pathLst>
              <a:path w="5334570" h="337400">
                <a:moveTo>
                  <a:pt x="72953" y="0"/>
                </a:moveTo>
                <a:lnTo>
                  <a:pt x="5261617" y="0"/>
                </a:lnTo>
                <a:cubicBezTo>
                  <a:pt x="5301908" y="0"/>
                  <a:pt x="5334570" y="32662"/>
                  <a:pt x="5334570" y="72953"/>
                </a:cubicBezTo>
                <a:lnTo>
                  <a:pt x="5334570" y="264447"/>
                </a:lnTo>
                <a:cubicBezTo>
                  <a:pt x="5334570" y="304738"/>
                  <a:pt x="5301908" y="337400"/>
                  <a:pt x="5261617" y="337400"/>
                </a:cubicBezTo>
                <a:lnTo>
                  <a:pt x="72953" y="337400"/>
                </a:lnTo>
                <a:cubicBezTo>
                  <a:pt x="32689" y="337400"/>
                  <a:pt x="0" y="304711"/>
                  <a:pt x="0" y="264447"/>
                </a:cubicBezTo>
                <a:lnTo>
                  <a:pt x="0" y="72953"/>
                </a:lnTo>
                <a:cubicBezTo>
                  <a:pt x="0" y="32689"/>
                  <a:pt x="32689" y="0"/>
                  <a:pt x="7295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20087" y="3802591"/>
            <a:ext cx="127665" cy="127665"/>
          </a:xfrm>
          <a:custGeom>
            <a:avLst/>
            <a:gdLst/>
            <a:ahLst/>
            <a:cxnLst/>
            <a:rect l="l" t="t" r="r" b="b"/>
            <a:pathLst>
              <a:path w="127665" h="127665">
                <a:moveTo>
                  <a:pt x="15958" y="15958"/>
                </a:moveTo>
                <a:cubicBezTo>
                  <a:pt x="15958" y="11545"/>
                  <a:pt x="12392" y="7979"/>
                  <a:pt x="7979" y="7979"/>
                </a:cubicBezTo>
                <a:cubicBezTo>
                  <a:pt x="3566" y="7979"/>
                  <a:pt x="0" y="11545"/>
                  <a:pt x="0" y="15958"/>
                </a:cubicBezTo>
                <a:lnTo>
                  <a:pt x="0" y="99738"/>
                </a:lnTo>
                <a:cubicBezTo>
                  <a:pt x="0" y="110759"/>
                  <a:pt x="8927" y="119686"/>
                  <a:pt x="19948" y="119686"/>
                </a:cubicBezTo>
                <a:lnTo>
                  <a:pt x="119686" y="119686"/>
                </a:lnTo>
                <a:cubicBezTo>
                  <a:pt x="124099" y="119686"/>
                  <a:pt x="127665" y="116120"/>
                  <a:pt x="127665" y="111707"/>
                </a:cubicBezTo>
                <a:cubicBezTo>
                  <a:pt x="127665" y="107293"/>
                  <a:pt x="124099" y="103728"/>
                  <a:pt x="119686" y="103728"/>
                </a:cubicBezTo>
                <a:lnTo>
                  <a:pt x="19948" y="103728"/>
                </a:lnTo>
                <a:cubicBezTo>
                  <a:pt x="17753" y="103728"/>
                  <a:pt x="15958" y="101932"/>
                  <a:pt x="15958" y="99738"/>
                </a:cubicBezTo>
                <a:lnTo>
                  <a:pt x="15958" y="15958"/>
                </a:lnTo>
                <a:close/>
                <a:moveTo>
                  <a:pt x="117342" y="37551"/>
                </a:moveTo>
                <a:cubicBezTo>
                  <a:pt x="120459" y="34435"/>
                  <a:pt x="120459" y="29373"/>
                  <a:pt x="117342" y="26256"/>
                </a:cubicBezTo>
                <a:cubicBezTo>
                  <a:pt x="114225" y="23139"/>
                  <a:pt x="109163" y="23139"/>
                  <a:pt x="106047" y="26256"/>
                </a:cubicBezTo>
                <a:lnTo>
                  <a:pt x="79791" y="52537"/>
                </a:lnTo>
                <a:lnTo>
                  <a:pt x="65478" y="38250"/>
                </a:lnTo>
                <a:cubicBezTo>
                  <a:pt x="62361" y="35133"/>
                  <a:pt x="57300" y="35133"/>
                  <a:pt x="54183" y="38250"/>
                </a:cubicBezTo>
                <a:lnTo>
                  <a:pt x="30246" y="62187"/>
                </a:lnTo>
                <a:cubicBezTo>
                  <a:pt x="27129" y="65304"/>
                  <a:pt x="27129" y="70365"/>
                  <a:pt x="30246" y="73482"/>
                </a:cubicBezTo>
                <a:cubicBezTo>
                  <a:pt x="33362" y="76599"/>
                  <a:pt x="38424" y="76599"/>
                  <a:pt x="41541" y="73482"/>
                </a:cubicBezTo>
                <a:lnTo>
                  <a:pt x="59843" y="55180"/>
                </a:lnTo>
                <a:lnTo>
                  <a:pt x="74155" y="69493"/>
                </a:lnTo>
                <a:cubicBezTo>
                  <a:pt x="77272" y="72609"/>
                  <a:pt x="82334" y="72609"/>
                  <a:pt x="85451" y="69493"/>
                </a:cubicBezTo>
                <a:lnTo>
                  <a:pt x="117367" y="37576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3" name="Text 21"/>
          <p:cNvSpPr/>
          <p:nvPr/>
        </p:nvSpPr>
        <p:spPr>
          <a:xfrm>
            <a:off x="792180" y="3775234"/>
            <a:ext cx="5053050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 reduction: 60-70% through intelligent routing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69316" y="4308691"/>
            <a:ext cx="5644613" cy="2544180"/>
          </a:xfrm>
          <a:custGeom>
            <a:avLst/>
            <a:gdLst/>
            <a:ahLst/>
            <a:cxnLst/>
            <a:rect l="l" t="t" r="r" b="b"/>
            <a:pathLst>
              <a:path w="5644613" h="2544180">
                <a:moveTo>
                  <a:pt x="109425" y="0"/>
                </a:moveTo>
                <a:lnTo>
                  <a:pt x="5535188" y="0"/>
                </a:lnTo>
                <a:cubicBezTo>
                  <a:pt x="5595622" y="0"/>
                  <a:pt x="5644613" y="48991"/>
                  <a:pt x="5644613" y="109425"/>
                </a:cubicBezTo>
                <a:lnTo>
                  <a:pt x="5644613" y="2434754"/>
                </a:lnTo>
                <a:cubicBezTo>
                  <a:pt x="5644613" y="2495188"/>
                  <a:pt x="5595622" y="2544180"/>
                  <a:pt x="5535188" y="2544180"/>
                </a:cubicBezTo>
                <a:lnTo>
                  <a:pt x="109425" y="2544180"/>
                </a:lnTo>
                <a:cubicBezTo>
                  <a:pt x="48991" y="2544180"/>
                  <a:pt x="0" y="2495188"/>
                  <a:pt x="0" y="2434754"/>
                </a:cubicBezTo>
                <a:lnTo>
                  <a:pt x="0" y="109425"/>
                </a:lnTo>
                <a:cubicBezTo>
                  <a:pt x="0" y="48991"/>
                  <a:pt x="48991" y="0"/>
                  <a:pt x="109425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519779" y="4459153"/>
            <a:ext cx="5416640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Query Complexity Classifier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9779" y="4842148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7" name="Text 25"/>
          <p:cNvSpPr/>
          <p:nvPr/>
        </p:nvSpPr>
        <p:spPr>
          <a:xfrm>
            <a:off x="665681" y="4787435"/>
            <a:ext cx="1668763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 Count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5681" y="4969813"/>
            <a:ext cx="1659644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length as complexity proxy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19779" y="5243381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0" name="Text 28"/>
          <p:cNvSpPr/>
          <p:nvPr/>
        </p:nvSpPr>
        <p:spPr>
          <a:xfrm>
            <a:off x="665681" y="5188667"/>
            <a:ext cx="2097352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Intent Keywords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65681" y="5371046"/>
            <a:ext cx="2088233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"Analyze", "compare", "explain" → complex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9779" y="5644613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3" name="Text 31"/>
          <p:cNvSpPr/>
          <p:nvPr/>
        </p:nvSpPr>
        <p:spPr>
          <a:xfrm>
            <a:off x="665681" y="5589900"/>
            <a:ext cx="1769071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Context Requirements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65681" y="5772278"/>
            <a:ext cx="1759952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Number of retrieved chunks needed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72941" y="1427111"/>
            <a:ext cx="5644613" cy="2051758"/>
          </a:xfrm>
          <a:custGeom>
            <a:avLst/>
            <a:gdLst/>
            <a:ahLst/>
            <a:cxnLst/>
            <a:rect l="l" t="t" r="r" b="b"/>
            <a:pathLst>
              <a:path w="5644613" h="2051758">
                <a:moveTo>
                  <a:pt x="109420" y="0"/>
                </a:moveTo>
                <a:lnTo>
                  <a:pt x="5535193" y="0"/>
                </a:lnTo>
                <a:cubicBezTo>
                  <a:pt x="5595624" y="0"/>
                  <a:pt x="5644613" y="48989"/>
                  <a:pt x="5644613" y="109420"/>
                </a:cubicBezTo>
                <a:lnTo>
                  <a:pt x="5644613" y="1942337"/>
                </a:lnTo>
                <a:cubicBezTo>
                  <a:pt x="5644613" y="2002769"/>
                  <a:pt x="5595624" y="2051758"/>
                  <a:pt x="5535193" y="2051758"/>
                </a:cubicBezTo>
                <a:lnTo>
                  <a:pt x="109420" y="2051758"/>
                </a:lnTo>
                <a:cubicBezTo>
                  <a:pt x="48989" y="2051758"/>
                  <a:pt x="0" y="2002769"/>
                  <a:pt x="0" y="1942337"/>
                </a:cubicBezTo>
                <a:lnTo>
                  <a:pt x="0" y="109420"/>
                </a:lnTo>
                <a:cubicBezTo>
                  <a:pt x="0" y="48989"/>
                  <a:pt x="48989" y="0"/>
                  <a:pt x="109420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323403" y="1577574"/>
            <a:ext cx="5425759" cy="2553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2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Prompt Caching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27963" y="1946890"/>
            <a:ext cx="5334570" cy="665681"/>
          </a:xfrm>
          <a:custGeom>
            <a:avLst/>
            <a:gdLst/>
            <a:ahLst/>
            <a:cxnLst/>
            <a:rect l="l" t="t" r="r" b="b"/>
            <a:pathLst>
              <a:path w="5334570" h="665681">
                <a:moveTo>
                  <a:pt x="72952" y="0"/>
                </a:moveTo>
                <a:lnTo>
                  <a:pt x="5261618" y="0"/>
                </a:lnTo>
                <a:cubicBezTo>
                  <a:pt x="5301908" y="0"/>
                  <a:pt x="5334570" y="32662"/>
                  <a:pt x="5334570" y="72952"/>
                </a:cubicBezTo>
                <a:lnTo>
                  <a:pt x="5334570" y="592729"/>
                </a:lnTo>
                <a:cubicBezTo>
                  <a:pt x="5334570" y="633020"/>
                  <a:pt x="5301908" y="665681"/>
                  <a:pt x="5261618" y="665681"/>
                </a:cubicBezTo>
                <a:lnTo>
                  <a:pt x="72952" y="665681"/>
                </a:lnTo>
                <a:cubicBezTo>
                  <a:pt x="32689" y="665681"/>
                  <a:pt x="0" y="632993"/>
                  <a:pt x="0" y="592729"/>
                </a:cubicBezTo>
                <a:lnTo>
                  <a:pt x="0" y="72952"/>
                </a:lnTo>
                <a:cubicBezTo>
                  <a:pt x="0" y="32689"/>
                  <a:pt x="32689" y="0"/>
                  <a:pt x="7295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441949" y="2060877"/>
            <a:ext cx="5170429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OpenAI/Anthropic Feature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41949" y="2316206"/>
            <a:ext cx="5161310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62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50% discount on repeated prompt prefixes. Zero implementation effort.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27963" y="2726558"/>
            <a:ext cx="2626250" cy="592730"/>
          </a:xfrm>
          <a:custGeom>
            <a:avLst/>
            <a:gdLst/>
            <a:ahLst/>
            <a:cxnLst/>
            <a:rect l="l" t="t" r="r" b="b"/>
            <a:pathLst>
              <a:path w="2626250" h="592730">
                <a:moveTo>
                  <a:pt x="72953" y="0"/>
                </a:moveTo>
                <a:lnTo>
                  <a:pt x="2553297" y="0"/>
                </a:lnTo>
                <a:cubicBezTo>
                  <a:pt x="2593588" y="0"/>
                  <a:pt x="2626250" y="32662"/>
                  <a:pt x="2626250" y="72953"/>
                </a:cubicBezTo>
                <a:lnTo>
                  <a:pt x="2626250" y="519777"/>
                </a:lnTo>
                <a:cubicBezTo>
                  <a:pt x="2626250" y="560068"/>
                  <a:pt x="2593588" y="592730"/>
                  <a:pt x="2553297" y="592730"/>
                </a:cubicBezTo>
                <a:lnTo>
                  <a:pt x="72953" y="592730"/>
                </a:lnTo>
                <a:cubicBezTo>
                  <a:pt x="32662" y="592730"/>
                  <a:pt x="0" y="560068"/>
                  <a:pt x="0" y="519777"/>
                </a:cubicBezTo>
                <a:lnTo>
                  <a:pt x="0" y="72953"/>
                </a:lnTo>
                <a:cubicBezTo>
                  <a:pt x="0" y="32689"/>
                  <a:pt x="32689" y="0"/>
                  <a:pt x="7295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350760" y="2804069"/>
            <a:ext cx="2580655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50%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78117" y="3095874"/>
            <a:ext cx="2525942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 discount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038277" y="2726558"/>
            <a:ext cx="2626250" cy="592730"/>
          </a:xfrm>
          <a:custGeom>
            <a:avLst/>
            <a:gdLst/>
            <a:ahLst/>
            <a:cxnLst/>
            <a:rect l="l" t="t" r="r" b="b"/>
            <a:pathLst>
              <a:path w="2626250" h="592730">
                <a:moveTo>
                  <a:pt x="72953" y="0"/>
                </a:moveTo>
                <a:lnTo>
                  <a:pt x="2553297" y="0"/>
                </a:lnTo>
                <a:cubicBezTo>
                  <a:pt x="2593588" y="0"/>
                  <a:pt x="2626250" y="32662"/>
                  <a:pt x="2626250" y="72953"/>
                </a:cubicBezTo>
                <a:lnTo>
                  <a:pt x="2626250" y="519777"/>
                </a:lnTo>
                <a:cubicBezTo>
                  <a:pt x="2626250" y="560068"/>
                  <a:pt x="2593588" y="592730"/>
                  <a:pt x="2553297" y="592730"/>
                </a:cubicBezTo>
                <a:lnTo>
                  <a:pt x="72953" y="592730"/>
                </a:lnTo>
                <a:cubicBezTo>
                  <a:pt x="32662" y="592730"/>
                  <a:pt x="0" y="560068"/>
                  <a:pt x="0" y="519777"/>
                </a:cubicBezTo>
                <a:lnTo>
                  <a:pt x="0" y="72953"/>
                </a:lnTo>
                <a:cubicBezTo>
                  <a:pt x="0" y="32689"/>
                  <a:pt x="32689" y="0"/>
                  <a:pt x="7295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9061075" y="2804069"/>
            <a:ext cx="2580655" cy="291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2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0d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88432" y="3095874"/>
            <a:ext cx="2525942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72941" y="3592856"/>
            <a:ext cx="5644613" cy="1814666"/>
          </a:xfrm>
          <a:custGeom>
            <a:avLst/>
            <a:gdLst/>
            <a:ahLst/>
            <a:cxnLst/>
            <a:rect l="l" t="t" r="r" b="b"/>
            <a:pathLst>
              <a:path w="5644613" h="1814666">
                <a:moveTo>
                  <a:pt x="109424" y="0"/>
                </a:moveTo>
                <a:lnTo>
                  <a:pt x="5535189" y="0"/>
                </a:lnTo>
                <a:cubicBezTo>
                  <a:pt x="5595582" y="0"/>
                  <a:pt x="5644613" y="49031"/>
                  <a:pt x="5644613" y="109424"/>
                </a:cubicBezTo>
                <a:lnTo>
                  <a:pt x="5644613" y="1705241"/>
                </a:lnTo>
                <a:cubicBezTo>
                  <a:pt x="5644613" y="1765675"/>
                  <a:pt x="5595622" y="1814666"/>
                  <a:pt x="5535189" y="1814666"/>
                </a:cubicBezTo>
                <a:lnTo>
                  <a:pt x="109424" y="1814666"/>
                </a:lnTo>
                <a:cubicBezTo>
                  <a:pt x="49031" y="1814666"/>
                  <a:pt x="0" y="1765634"/>
                  <a:pt x="0" y="1705241"/>
                </a:cubicBezTo>
                <a:lnTo>
                  <a:pt x="0" y="109424"/>
                </a:lnTo>
                <a:cubicBezTo>
                  <a:pt x="0" y="48991"/>
                  <a:pt x="48991" y="0"/>
                  <a:pt x="109424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FF6B6B">
                  <a:alpha val="5000"/>
                </a:srgbClr>
              </a:gs>
            </a:gsLst>
            <a:lin ang="2700000" scaled="1"/>
          </a:gra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323403" y="3743318"/>
            <a:ext cx="5416640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Batching Strategies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23403" y="4071599"/>
            <a:ext cx="5407521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Static Batching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23403" y="4290453"/>
            <a:ext cx="5398402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Fixed batch size (8, 16, 32, 64, 128)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23403" y="4509307"/>
            <a:ext cx="5407521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Token-Aware Batching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23403" y="4728162"/>
            <a:ext cx="5398402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Adaptive sizing based on token count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27963" y="4951575"/>
            <a:ext cx="5334570" cy="300924"/>
          </a:xfrm>
          <a:custGeom>
            <a:avLst/>
            <a:gdLst/>
            <a:ahLst/>
            <a:cxnLst/>
            <a:rect l="l" t="t" r="r" b="b"/>
            <a:pathLst>
              <a:path w="5334570" h="300924">
                <a:moveTo>
                  <a:pt x="72950" y="0"/>
                </a:moveTo>
                <a:lnTo>
                  <a:pt x="5261620" y="0"/>
                </a:lnTo>
                <a:cubicBezTo>
                  <a:pt x="5301909" y="0"/>
                  <a:pt x="5334570" y="32661"/>
                  <a:pt x="5334570" y="72950"/>
                </a:cubicBezTo>
                <a:lnTo>
                  <a:pt x="5334570" y="227974"/>
                </a:lnTo>
                <a:cubicBezTo>
                  <a:pt x="5334570" y="268264"/>
                  <a:pt x="5301909" y="300924"/>
                  <a:pt x="5261620" y="300924"/>
                </a:cubicBezTo>
                <a:lnTo>
                  <a:pt x="72950" y="300924"/>
                </a:lnTo>
                <a:cubicBezTo>
                  <a:pt x="32688" y="300924"/>
                  <a:pt x="0" y="268237"/>
                  <a:pt x="0" y="227974"/>
                </a:cubicBezTo>
                <a:lnTo>
                  <a:pt x="0" y="72950"/>
                </a:lnTo>
                <a:cubicBezTo>
                  <a:pt x="0" y="32688"/>
                  <a:pt x="32688" y="0"/>
                  <a:pt x="729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6419152" y="5038205"/>
            <a:ext cx="109427" cy="109427"/>
          </a:xfrm>
          <a:custGeom>
            <a:avLst/>
            <a:gdLst/>
            <a:ahLst/>
            <a:cxnLst/>
            <a:rect l="l" t="t" r="r" b="b"/>
            <a:pathLst>
              <a:path w="109427" h="109427">
                <a:moveTo>
                  <a:pt x="27357" y="68392"/>
                </a:moveTo>
                <a:lnTo>
                  <a:pt x="5236" y="68392"/>
                </a:lnTo>
                <a:cubicBezTo>
                  <a:pt x="-85" y="68392"/>
                  <a:pt x="-3355" y="62600"/>
                  <a:pt x="-620" y="58026"/>
                </a:cubicBezTo>
                <a:lnTo>
                  <a:pt x="10686" y="39176"/>
                </a:lnTo>
                <a:cubicBezTo>
                  <a:pt x="12546" y="36077"/>
                  <a:pt x="15880" y="34196"/>
                  <a:pt x="19492" y="34196"/>
                </a:cubicBezTo>
                <a:lnTo>
                  <a:pt x="39796" y="34196"/>
                </a:lnTo>
                <a:cubicBezTo>
                  <a:pt x="56060" y="6647"/>
                  <a:pt x="80318" y="5258"/>
                  <a:pt x="96539" y="7630"/>
                </a:cubicBezTo>
                <a:cubicBezTo>
                  <a:pt x="99275" y="8036"/>
                  <a:pt x="101412" y="10173"/>
                  <a:pt x="101797" y="12888"/>
                </a:cubicBezTo>
                <a:cubicBezTo>
                  <a:pt x="104169" y="29109"/>
                  <a:pt x="102780" y="53367"/>
                  <a:pt x="75231" y="69632"/>
                </a:cubicBezTo>
                <a:lnTo>
                  <a:pt x="75231" y="89935"/>
                </a:lnTo>
                <a:cubicBezTo>
                  <a:pt x="75231" y="93547"/>
                  <a:pt x="73350" y="96881"/>
                  <a:pt x="70251" y="98741"/>
                </a:cubicBezTo>
                <a:lnTo>
                  <a:pt x="51401" y="110047"/>
                </a:lnTo>
                <a:cubicBezTo>
                  <a:pt x="46848" y="112783"/>
                  <a:pt x="41035" y="109491"/>
                  <a:pt x="41035" y="104191"/>
                </a:cubicBezTo>
                <a:lnTo>
                  <a:pt x="41035" y="82070"/>
                </a:lnTo>
                <a:cubicBezTo>
                  <a:pt x="41035" y="74526"/>
                  <a:pt x="34901" y="68392"/>
                  <a:pt x="27357" y="68392"/>
                </a:cubicBezTo>
                <a:lnTo>
                  <a:pt x="27335" y="68392"/>
                </a:lnTo>
                <a:close/>
                <a:moveTo>
                  <a:pt x="85490" y="34196"/>
                </a:moveTo>
                <a:cubicBezTo>
                  <a:pt x="85490" y="28534"/>
                  <a:pt x="80893" y="23937"/>
                  <a:pt x="75231" y="23937"/>
                </a:cubicBezTo>
                <a:cubicBezTo>
                  <a:pt x="69569" y="23937"/>
                  <a:pt x="64972" y="28534"/>
                  <a:pt x="64972" y="34196"/>
                </a:cubicBezTo>
                <a:cubicBezTo>
                  <a:pt x="64972" y="39858"/>
                  <a:pt x="69569" y="44455"/>
                  <a:pt x="75231" y="44455"/>
                </a:cubicBezTo>
                <a:cubicBezTo>
                  <a:pt x="80893" y="44455"/>
                  <a:pt x="85490" y="39858"/>
                  <a:pt x="85490" y="34196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54" name="Text 52"/>
          <p:cNvSpPr/>
          <p:nvPr/>
        </p:nvSpPr>
        <p:spPr>
          <a:xfrm>
            <a:off x="6568448" y="5029086"/>
            <a:ext cx="5071287" cy="145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2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Throughput gain: 2-3× with optimal batch size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72941" y="5526067"/>
            <a:ext cx="5644613" cy="1322244"/>
          </a:xfrm>
          <a:custGeom>
            <a:avLst/>
            <a:gdLst/>
            <a:ahLst/>
            <a:cxnLst/>
            <a:rect l="l" t="t" r="r" b="b"/>
            <a:pathLst>
              <a:path w="5644613" h="1322244">
                <a:moveTo>
                  <a:pt x="109429" y="0"/>
                </a:moveTo>
                <a:lnTo>
                  <a:pt x="5535184" y="0"/>
                </a:lnTo>
                <a:cubicBezTo>
                  <a:pt x="5595620" y="0"/>
                  <a:pt x="5644613" y="48993"/>
                  <a:pt x="5644613" y="109429"/>
                </a:cubicBezTo>
                <a:lnTo>
                  <a:pt x="5644613" y="1212815"/>
                </a:lnTo>
                <a:cubicBezTo>
                  <a:pt x="5644613" y="1273251"/>
                  <a:pt x="5595620" y="1322244"/>
                  <a:pt x="5535184" y="1322244"/>
                </a:cubicBezTo>
                <a:lnTo>
                  <a:pt x="109429" y="1322244"/>
                </a:lnTo>
                <a:cubicBezTo>
                  <a:pt x="48993" y="1322244"/>
                  <a:pt x="0" y="1273251"/>
                  <a:pt x="0" y="1212815"/>
                </a:cubicBezTo>
                <a:lnTo>
                  <a:pt x="0" y="109429"/>
                </a:lnTo>
                <a:cubicBezTo>
                  <a:pt x="0" y="48993"/>
                  <a:pt x="48993" y="0"/>
                  <a:pt x="10942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6323403" y="5676530"/>
            <a:ext cx="5416640" cy="218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Multi-Provider Setup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23403" y="6059524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8" name="Text 56"/>
          <p:cNvSpPr/>
          <p:nvPr/>
        </p:nvSpPr>
        <p:spPr>
          <a:xfrm>
            <a:off x="6469306" y="6004811"/>
            <a:ext cx="1030438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OpenAI (primary)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23403" y="6314854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0" name="Text 58"/>
          <p:cNvSpPr/>
          <p:nvPr/>
        </p:nvSpPr>
        <p:spPr>
          <a:xfrm>
            <a:off x="6469306" y="6260141"/>
            <a:ext cx="1139865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Anthropic (fallback)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23403" y="6570184"/>
            <a:ext cx="72951" cy="72951"/>
          </a:xfrm>
          <a:custGeom>
            <a:avLst/>
            <a:gdLst/>
            <a:ahLst/>
            <a:cxnLst/>
            <a:rect l="l" t="t" r="r" b="b"/>
            <a:pathLst>
              <a:path w="72951" h="72951">
                <a:moveTo>
                  <a:pt x="36476" y="0"/>
                </a:moveTo>
                <a:lnTo>
                  <a:pt x="36476" y="0"/>
                </a:lnTo>
                <a:cubicBezTo>
                  <a:pt x="56621" y="0"/>
                  <a:pt x="72951" y="16331"/>
                  <a:pt x="72951" y="36476"/>
                </a:cubicBezTo>
                <a:lnTo>
                  <a:pt x="72951" y="36476"/>
                </a:lnTo>
                <a:cubicBezTo>
                  <a:pt x="72951" y="56621"/>
                  <a:pt x="56621" y="72951"/>
                  <a:pt x="36476" y="72951"/>
                </a:cubicBezTo>
                <a:lnTo>
                  <a:pt x="36476" y="72951"/>
                </a:lnTo>
                <a:cubicBezTo>
                  <a:pt x="16331" y="72951"/>
                  <a:pt x="0" y="56621"/>
                  <a:pt x="0" y="36476"/>
                </a:cubicBezTo>
                <a:lnTo>
                  <a:pt x="0" y="36476"/>
                </a:lnTo>
                <a:cubicBezTo>
                  <a:pt x="0" y="16331"/>
                  <a:pt x="16331" y="0"/>
                  <a:pt x="36476" y="0"/>
                </a:cubicBezTo>
                <a:close/>
              </a:path>
            </a:pathLst>
          </a:custGeom>
          <a:solidFill>
            <a:srgbClr val="556677"/>
          </a:solidFill>
          <a:ln/>
        </p:spPr>
      </p:sp>
      <p:sp>
        <p:nvSpPr>
          <p:cNvPr id="62" name="Text 60"/>
          <p:cNvSpPr/>
          <p:nvPr/>
        </p:nvSpPr>
        <p:spPr>
          <a:xfrm>
            <a:off x="6469306" y="6515470"/>
            <a:ext cx="1504622" cy="1823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5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OpenAI (enterprise)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850" y="374850"/>
            <a:ext cx="1150789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spc="103" kern="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BENCHMARKS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4850" y="637245"/>
            <a:ext cx="11610982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6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Performance &amp; Cost Analysis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4850" y="1087065"/>
            <a:ext cx="115266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metrics from optimized AgenticRAG systems at scale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9536" y="1466601"/>
            <a:ext cx="5641494" cy="2652065"/>
          </a:xfrm>
          <a:custGeom>
            <a:avLst/>
            <a:gdLst/>
            <a:ahLst/>
            <a:cxnLst/>
            <a:rect l="l" t="t" r="r" b="b"/>
            <a:pathLst>
              <a:path w="5641494" h="2652065">
                <a:moveTo>
                  <a:pt x="112448" y="0"/>
                </a:moveTo>
                <a:lnTo>
                  <a:pt x="5529047" y="0"/>
                </a:lnTo>
                <a:cubicBezTo>
                  <a:pt x="5591150" y="0"/>
                  <a:pt x="5641494" y="50344"/>
                  <a:pt x="5641494" y="112448"/>
                </a:cubicBezTo>
                <a:lnTo>
                  <a:pt x="5641494" y="2539617"/>
                </a:lnTo>
                <a:cubicBezTo>
                  <a:pt x="5641494" y="2601720"/>
                  <a:pt x="5591150" y="2652065"/>
                  <a:pt x="5529047" y="2652065"/>
                </a:cubicBezTo>
                <a:lnTo>
                  <a:pt x="112448" y="2652065"/>
                </a:lnTo>
                <a:cubicBezTo>
                  <a:pt x="50344" y="2652065"/>
                  <a:pt x="0" y="2601720"/>
                  <a:pt x="0" y="2539617"/>
                </a:cubicBezTo>
                <a:lnTo>
                  <a:pt x="0" y="112448"/>
                </a:lnTo>
                <a:cubicBezTo>
                  <a:pt x="0" y="50344"/>
                  <a:pt x="50344" y="0"/>
                  <a:pt x="112448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34161" y="1621227"/>
            <a:ext cx="5416584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Cost Per 1,000 Queries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34161" y="2033562"/>
            <a:ext cx="1358832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Before Optimization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278358" y="1996077"/>
            <a:ext cx="693473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$5.00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34161" y="2408412"/>
            <a:ext cx="5332243" cy="74970"/>
          </a:xfrm>
          <a:custGeom>
            <a:avLst/>
            <a:gdLst/>
            <a:ahLst/>
            <a:cxnLst/>
            <a:rect l="l" t="t" r="r" b="b"/>
            <a:pathLst>
              <a:path w="5332243" h="74970">
                <a:moveTo>
                  <a:pt x="37485" y="0"/>
                </a:moveTo>
                <a:lnTo>
                  <a:pt x="5294758" y="0"/>
                </a:lnTo>
                <a:cubicBezTo>
                  <a:pt x="5315460" y="0"/>
                  <a:pt x="5332243" y="16783"/>
                  <a:pt x="5332243" y="37485"/>
                </a:cubicBezTo>
                <a:lnTo>
                  <a:pt x="5332243" y="37485"/>
                </a:lnTo>
                <a:cubicBezTo>
                  <a:pt x="5332243" y="58187"/>
                  <a:pt x="5315460" y="74970"/>
                  <a:pt x="5294758" y="74970"/>
                </a:cubicBezTo>
                <a:lnTo>
                  <a:pt x="37485" y="74970"/>
                </a:lnTo>
                <a:cubicBezTo>
                  <a:pt x="16783" y="74970"/>
                  <a:pt x="0" y="58187"/>
                  <a:pt x="0" y="3748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Shape 8"/>
          <p:cNvSpPr/>
          <p:nvPr/>
        </p:nvSpPr>
        <p:spPr>
          <a:xfrm>
            <a:off x="534161" y="2408412"/>
            <a:ext cx="5332243" cy="74970"/>
          </a:xfrm>
          <a:custGeom>
            <a:avLst/>
            <a:gdLst/>
            <a:ahLst/>
            <a:cxnLst/>
            <a:rect l="l" t="t" r="r" b="b"/>
            <a:pathLst>
              <a:path w="5332243" h="74970">
                <a:moveTo>
                  <a:pt x="37485" y="0"/>
                </a:moveTo>
                <a:lnTo>
                  <a:pt x="5294758" y="0"/>
                </a:lnTo>
                <a:cubicBezTo>
                  <a:pt x="5315460" y="0"/>
                  <a:pt x="5332243" y="16783"/>
                  <a:pt x="5332243" y="37485"/>
                </a:cubicBezTo>
                <a:lnTo>
                  <a:pt x="5332243" y="37485"/>
                </a:lnTo>
                <a:cubicBezTo>
                  <a:pt x="5332243" y="58187"/>
                  <a:pt x="5315460" y="74970"/>
                  <a:pt x="5294758" y="74970"/>
                </a:cubicBezTo>
                <a:lnTo>
                  <a:pt x="37485" y="74970"/>
                </a:lnTo>
                <a:cubicBezTo>
                  <a:pt x="16783" y="74970"/>
                  <a:pt x="0" y="58187"/>
                  <a:pt x="0" y="3748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1" name="Text 9"/>
          <p:cNvSpPr/>
          <p:nvPr/>
        </p:nvSpPr>
        <p:spPr>
          <a:xfrm>
            <a:off x="534161" y="2633322"/>
            <a:ext cx="125574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After Optimization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477351" y="2595837"/>
            <a:ext cx="496676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$1.11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4161" y="3008172"/>
            <a:ext cx="5332243" cy="74970"/>
          </a:xfrm>
          <a:custGeom>
            <a:avLst/>
            <a:gdLst/>
            <a:ahLst/>
            <a:cxnLst/>
            <a:rect l="l" t="t" r="r" b="b"/>
            <a:pathLst>
              <a:path w="5332243" h="74970">
                <a:moveTo>
                  <a:pt x="37485" y="0"/>
                </a:moveTo>
                <a:lnTo>
                  <a:pt x="5294758" y="0"/>
                </a:lnTo>
                <a:cubicBezTo>
                  <a:pt x="5315460" y="0"/>
                  <a:pt x="5332243" y="16783"/>
                  <a:pt x="5332243" y="37485"/>
                </a:cubicBezTo>
                <a:lnTo>
                  <a:pt x="5332243" y="37485"/>
                </a:lnTo>
                <a:cubicBezTo>
                  <a:pt x="5332243" y="58187"/>
                  <a:pt x="5315460" y="74970"/>
                  <a:pt x="5294758" y="74970"/>
                </a:cubicBezTo>
                <a:lnTo>
                  <a:pt x="37485" y="74970"/>
                </a:lnTo>
                <a:cubicBezTo>
                  <a:pt x="16783" y="74970"/>
                  <a:pt x="0" y="58187"/>
                  <a:pt x="0" y="3748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4" name="Shape 12"/>
          <p:cNvSpPr/>
          <p:nvPr/>
        </p:nvSpPr>
        <p:spPr>
          <a:xfrm>
            <a:off x="534161" y="3008172"/>
            <a:ext cx="1171407" cy="74970"/>
          </a:xfrm>
          <a:custGeom>
            <a:avLst/>
            <a:gdLst/>
            <a:ahLst/>
            <a:cxnLst/>
            <a:rect l="l" t="t" r="r" b="b"/>
            <a:pathLst>
              <a:path w="1171407" h="74970">
                <a:moveTo>
                  <a:pt x="37485" y="0"/>
                </a:moveTo>
                <a:lnTo>
                  <a:pt x="1133922" y="0"/>
                </a:lnTo>
                <a:cubicBezTo>
                  <a:pt x="1154624" y="0"/>
                  <a:pt x="1171407" y="16783"/>
                  <a:pt x="1171407" y="37485"/>
                </a:cubicBezTo>
                <a:lnTo>
                  <a:pt x="1171407" y="37485"/>
                </a:lnTo>
                <a:cubicBezTo>
                  <a:pt x="1171407" y="58187"/>
                  <a:pt x="1154624" y="74970"/>
                  <a:pt x="1133922" y="74970"/>
                </a:cubicBezTo>
                <a:lnTo>
                  <a:pt x="37485" y="74970"/>
                </a:lnTo>
                <a:cubicBezTo>
                  <a:pt x="16783" y="74970"/>
                  <a:pt x="0" y="58187"/>
                  <a:pt x="0" y="3748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5" name="Shape 13"/>
          <p:cNvSpPr/>
          <p:nvPr/>
        </p:nvSpPr>
        <p:spPr>
          <a:xfrm>
            <a:off x="538847" y="3200283"/>
            <a:ext cx="5322872" cy="759071"/>
          </a:xfrm>
          <a:custGeom>
            <a:avLst/>
            <a:gdLst/>
            <a:ahLst/>
            <a:cxnLst/>
            <a:rect l="l" t="t" r="r" b="b"/>
            <a:pathLst>
              <a:path w="5322872" h="759071">
                <a:moveTo>
                  <a:pt x="74973" y="0"/>
                </a:moveTo>
                <a:lnTo>
                  <a:pt x="5247898" y="0"/>
                </a:lnTo>
                <a:cubicBezTo>
                  <a:pt x="5289305" y="0"/>
                  <a:pt x="5322872" y="33567"/>
                  <a:pt x="5322872" y="74973"/>
                </a:cubicBezTo>
                <a:lnTo>
                  <a:pt x="5322872" y="684098"/>
                </a:lnTo>
                <a:cubicBezTo>
                  <a:pt x="5322872" y="725505"/>
                  <a:pt x="5289305" y="759071"/>
                  <a:pt x="5247898" y="759071"/>
                </a:cubicBezTo>
                <a:lnTo>
                  <a:pt x="74973" y="759071"/>
                </a:lnTo>
                <a:cubicBezTo>
                  <a:pt x="33567" y="759071"/>
                  <a:pt x="0" y="725505"/>
                  <a:pt x="0" y="684098"/>
                </a:cubicBezTo>
                <a:lnTo>
                  <a:pt x="0" y="74973"/>
                </a:lnTo>
                <a:cubicBezTo>
                  <a:pt x="0" y="33594"/>
                  <a:pt x="33594" y="0"/>
                  <a:pt x="74973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85703" y="3317424"/>
            <a:ext cx="5229159" cy="337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14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73%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23188" y="3654789"/>
            <a:ext cx="515418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 Reduction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79536" y="4240492"/>
            <a:ext cx="5641494" cy="2614580"/>
          </a:xfrm>
          <a:custGeom>
            <a:avLst/>
            <a:gdLst/>
            <a:ahLst/>
            <a:cxnLst/>
            <a:rect l="l" t="t" r="r" b="b"/>
            <a:pathLst>
              <a:path w="5641494" h="2614580">
                <a:moveTo>
                  <a:pt x="112453" y="0"/>
                </a:moveTo>
                <a:lnTo>
                  <a:pt x="5529041" y="0"/>
                </a:lnTo>
                <a:cubicBezTo>
                  <a:pt x="5591147" y="0"/>
                  <a:pt x="5641494" y="50347"/>
                  <a:pt x="5641494" y="112453"/>
                </a:cubicBezTo>
                <a:lnTo>
                  <a:pt x="5641494" y="2502126"/>
                </a:lnTo>
                <a:cubicBezTo>
                  <a:pt x="5641494" y="2564233"/>
                  <a:pt x="5591147" y="2614580"/>
                  <a:pt x="5529041" y="2614580"/>
                </a:cubicBezTo>
                <a:lnTo>
                  <a:pt x="112453" y="2614580"/>
                </a:lnTo>
                <a:cubicBezTo>
                  <a:pt x="50347" y="2614580"/>
                  <a:pt x="0" y="2564233"/>
                  <a:pt x="0" y="2502126"/>
                </a:cubicBezTo>
                <a:lnTo>
                  <a:pt x="0" y="112453"/>
                </a:lnTo>
                <a:cubicBezTo>
                  <a:pt x="0" y="50347"/>
                  <a:pt x="50347" y="0"/>
                  <a:pt x="112453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534161" y="4395118"/>
            <a:ext cx="5407213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Component-Level Cost Breakdown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34161" y="4732483"/>
            <a:ext cx="64661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DB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553053" y="4732483"/>
            <a:ext cx="374850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-46%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34161" y="4957393"/>
            <a:ext cx="5332243" cy="56228"/>
          </a:xfrm>
          <a:custGeom>
            <a:avLst/>
            <a:gdLst/>
            <a:ahLst/>
            <a:cxnLst/>
            <a:rect l="l" t="t" r="r" b="b"/>
            <a:pathLst>
              <a:path w="5332243" h="56228">
                <a:moveTo>
                  <a:pt x="28114" y="0"/>
                </a:moveTo>
                <a:lnTo>
                  <a:pt x="5304129" y="0"/>
                </a:lnTo>
                <a:cubicBezTo>
                  <a:pt x="5319656" y="0"/>
                  <a:pt x="5332243" y="12587"/>
                  <a:pt x="5332243" y="28114"/>
                </a:cubicBezTo>
                <a:lnTo>
                  <a:pt x="5332243" y="28114"/>
                </a:lnTo>
                <a:cubicBezTo>
                  <a:pt x="5332243" y="43641"/>
                  <a:pt x="5319656" y="56228"/>
                  <a:pt x="5304129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Shape 21"/>
          <p:cNvSpPr/>
          <p:nvPr/>
        </p:nvSpPr>
        <p:spPr>
          <a:xfrm>
            <a:off x="534161" y="4957393"/>
            <a:ext cx="2876975" cy="56228"/>
          </a:xfrm>
          <a:custGeom>
            <a:avLst/>
            <a:gdLst/>
            <a:ahLst/>
            <a:cxnLst/>
            <a:rect l="l" t="t" r="r" b="b"/>
            <a:pathLst>
              <a:path w="2876975" h="56228">
                <a:moveTo>
                  <a:pt x="28114" y="0"/>
                </a:moveTo>
                <a:lnTo>
                  <a:pt x="2848861" y="0"/>
                </a:lnTo>
                <a:cubicBezTo>
                  <a:pt x="2864388" y="0"/>
                  <a:pt x="2876975" y="12587"/>
                  <a:pt x="2876975" y="28114"/>
                </a:cubicBezTo>
                <a:lnTo>
                  <a:pt x="2876975" y="28114"/>
                </a:lnTo>
                <a:cubicBezTo>
                  <a:pt x="2876975" y="43641"/>
                  <a:pt x="2864388" y="56228"/>
                  <a:pt x="2848861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4" name="Text 22"/>
          <p:cNvSpPr/>
          <p:nvPr/>
        </p:nvSpPr>
        <p:spPr>
          <a:xfrm>
            <a:off x="534161" y="5088590"/>
            <a:ext cx="92775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 API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534603" y="5088590"/>
            <a:ext cx="39359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-60%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34161" y="5313500"/>
            <a:ext cx="5332243" cy="56228"/>
          </a:xfrm>
          <a:custGeom>
            <a:avLst/>
            <a:gdLst/>
            <a:ahLst/>
            <a:cxnLst/>
            <a:rect l="l" t="t" r="r" b="b"/>
            <a:pathLst>
              <a:path w="5332243" h="56228">
                <a:moveTo>
                  <a:pt x="28114" y="0"/>
                </a:moveTo>
                <a:lnTo>
                  <a:pt x="5304129" y="0"/>
                </a:lnTo>
                <a:cubicBezTo>
                  <a:pt x="5319656" y="0"/>
                  <a:pt x="5332243" y="12587"/>
                  <a:pt x="5332243" y="28114"/>
                </a:cubicBezTo>
                <a:lnTo>
                  <a:pt x="5332243" y="28114"/>
                </a:lnTo>
                <a:cubicBezTo>
                  <a:pt x="5332243" y="43641"/>
                  <a:pt x="5319656" y="56228"/>
                  <a:pt x="5304129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7" name="Shape 25"/>
          <p:cNvSpPr/>
          <p:nvPr/>
        </p:nvSpPr>
        <p:spPr>
          <a:xfrm>
            <a:off x="534161" y="5313500"/>
            <a:ext cx="2127274" cy="56228"/>
          </a:xfrm>
          <a:custGeom>
            <a:avLst/>
            <a:gdLst/>
            <a:ahLst/>
            <a:cxnLst/>
            <a:rect l="l" t="t" r="r" b="b"/>
            <a:pathLst>
              <a:path w="2127274" h="56228">
                <a:moveTo>
                  <a:pt x="28114" y="0"/>
                </a:moveTo>
                <a:lnTo>
                  <a:pt x="2099161" y="0"/>
                </a:lnTo>
                <a:cubicBezTo>
                  <a:pt x="2114687" y="0"/>
                  <a:pt x="2127274" y="12587"/>
                  <a:pt x="2127274" y="28114"/>
                </a:cubicBezTo>
                <a:lnTo>
                  <a:pt x="2127274" y="28114"/>
                </a:lnTo>
                <a:cubicBezTo>
                  <a:pt x="2127274" y="43641"/>
                  <a:pt x="2114687" y="56228"/>
                  <a:pt x="2099161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8" name="Text 26"/>
          <p:cNvSpPr/>
          <p:nvPr/>
        </p:nvSpPr>
        <p:spPr>
          <a:xfrm>
            <a:off x="534161" y="5444698"/>
            <a:ext cx="62787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Reranking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552907" y="5444698"/>
            <a:ext cx="374850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-62%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4161" y="5669608"/>
            <a:ext cx="5332243" cy="56228"/>
          </a:xfrm>
          <a:custGeom>
            <a:avLst/>
            <a:gdLst/>
            <a:ahLst/>
            <a:cxnLst/>
            <a:rect l="l" t="t" r="r" b="b"/>
            <a:pathLst>
              <a:path w="5332243" h="56228">
                <a:moveTo>
                  <a:pt x="28114" y="0"/>
                </a:moveTo>
                <a:lnTo>
                  <a:pt x="5304129" y="0"/>
                </a:lnTo>
                <a:cubicBezTo>
                  <a:pt x="5319656" y="0"/>
                  <a:pt x="5332243" y="12587"/>
                  <a:pt x="5332243" y="28114"/>
                </a:cubicBezTo>
                <a:lnTo>
                  <a:pt x="5332243" y="28114"/>
                </a:lnTo>
                <a:cubicBezTo>
                  <a:pt x="5332243" y="43641"/>
                  <a:pt x="5319656" y="56228"/>
                  <a:pt x="5304129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Shape 29"/>
          <p:cNvSpPr/>
          <p:nvPr/>
        </p:nvSpPr>
        <p:spPr>
          <a:xfrm>
            <a:off x="534161" y="5669608"/>
            <a:ext cx="2024191" cy="56228"/>
          </a:xfrm>
          <a:custGeom>
            <a:avLst/>
            <a:gdLst/>
            <a:ahLst/>
            <a:cxnLst/>
            <a:rect l="l" t="t" r="r" b="b"/>
            <a:pathLst>
              <a:path w="2024191" h="56228">
                <a:moveTo>
                  <a:pt x="28114" y="0"/>
                </a:moveTo>
                <a:lnTo>
                  <a:pt x="1996077" y="0"/>
                </a:lnTo>
                <a:cubicBezTo>
                  <a:pt x="2011604" y="0"/>
                  <a:pt x="2024191" y="12587"/>
                  <a:pt x="2024191" y="28114"/>
                </a:cubicBezTo>
                <a:lnTo>
                  <a:pt x="2024191" y="28114"/>
                </a:lnTo>
                <a:cubicBezTo>
                  <a:pt x="2024191" y="43641"/>
                  <a:pt x="2011604" y="56228"/>
                  <a:pt x="1996077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2" name="Text 30"/>
          <p:cNvSpPr/>
          <p:nvPr/>
        </p:nvSpPr>
        <p:spPr>
          <a:xfrm>
            <a:off x="534161" y="5800806"/>
            <a:ext cx="955868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Generation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578092" y="5800806"/>
            <a:ext cx="34673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-61%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34161" y="6025716"/>
            <a:ext cx="5332243" cy="56228"/>
          </a:xfrm>
          <a:custGeom>
            <a:avLst/>
            <a:gdLst/>
            <a:ahLst/>
            <a:cxnLst/>
            <a:rect l="l" t="t" r="r" b="b"/>
            <a:pathLst>
              <a:path w="5332243" h="56228">
                <a:moveTo>
                  <a:pt x="28114" y="0"/>
                </a:moveTo>
                <a:lnTo>
                  <a:pt x="5304129" y="0"/>
                </a:lnTo>
                <a:cubicBezTo>
                  <a:pt x="5319656" y="0"/>
                  <a:pt x="5332243" y="12587"/>
                  <a:pt x="5332243" y="28114"/>
                </a:cubicBezTo>
                <a:lnTo>
                  <a:pt x="5332243" y="28114"/>
                </a:lnTo>
                <a:cubicBezTo>
                  <a:pt x="5332243" y="43641"/>
                  <a:pt x="5319656" y="56228"/>
                  <a:pt x="5304129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5" name="Shape 33"/>
          <p:cNvSpPr/>
          <p:nvPr/>
        </p:nvSpPr>
        <p:spPr>
          <a:xfrm>
            <a:off x="534161" y="6025716"/>
            <a:ext cx="2080418" cy="56228"/>
          </a:xfrm>
          <a:custGeom>
            <a:avLst/>
            <a:gdLst/>
            <a:ahLst/>
            <a:cxnLst/>
            <a:rect l="l" t="t" r="r" b="b"/>
            <a:pathLst>
              <a:path w="2080418" h="56228">
                <a:moveTo>
                  <a:pt x="28114" y="0"/>
                </a:moveTo>
                <a:lnTo>
                  <a:pt x="2052304" y="0"/>
                </a:lnTo>
                <a:cubicBezTo>
                  <a:pt x="2067831" y="0"/>
                  <a:pt x="2080418" y="12587"/>
                  <a:pt x="2080418" y="28114"/>
                </a:cubicBezTo>
                <a:lnTo>
                  <a:pt x="2080418" y="28114"/>
                </a:lnTo>
                <a:cubicBezTo>
                  <a:pt x="2080418" y="43641"/>
                  <a:pt x="2067831" y="56228"/>
                  <a:pt x="2052304" y="56228"/>
                </a:cubicBezTo>
                <a:lnTo>
                  <a:pt x="28114" y="56228"/>
                </a:lnTo>
                <a:cubicBezTo>
                  <a:pt x="12587" y="56228"/>
                  <a:pt x="0" y="43641"/>
                  <a:pt x="0" y="28114"/>
                </a:cubicBezTo>
                <a:lnTo>
                  <a:pt x="0" y="28114"/>
                </a:lnTo>
                <a:cubicBezTo>
                  <a:pt x="0" y="12587"/>
                  <a:pt x="12587" y="0"/>
                  <a:pt x="28114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6" name="Shape 34"/>
          <p:cNvSpPr/>
          <p:nvPr/>
        </p:nvSpPr>
        <p:spPr>
          <a:xfrm>
            <a:off x="6177120" y="1466601"/>
            <a:ext cx="5641494" cy="2183502"/>
          </a:xfrm>
          <a:custGeom>
            <a:avLst/>
            <a:gdLst/>
            <a:ahLst/>
            <a:cxnLst/>
            <a:rect l="l" t="t" r="r" b="b"/>
            <a:pathLst>
              <a:path w="5641494" h="2183502">
                <a:moveTo>
                  <a:pt x="112450" y="0"/>
                </a:moveTo>
                <a:lnTo>
                  <a:pt x="5529044" y="0"/>
                </a:lnTo>
                <a:cubicBezTo>
                  <a:pt x="5591148" y="0"/>
                  <a:pt x="5641494" y="50346"/>
                  <a:pt x="5641494" y="112450"/>
                </a:cubicBezTo>
                <a:lnTo>
                  <a:pt x="5641494" y="2071052"/>
                </a:lnTo>
                <a:cubicBezTo>
                  <a:pt x="5641494" y="2133156"/>
                  <a:pt x="5591148" y="2183502"/>
                  <a:pt x="5529044" y="2183502"/>
                </a:cubicBezTo>
                <a:lnTo>
                  <a:pt x="112450" y="2183502"/>
                </a:lnTo>
                <a:cubicBezTo>
                  <a:pt x="50346" y="2183502"/>
                  <a:pt x="0" y="2133156"/>
                  <a:pt x="0" y="2071052"/>
                </a:cubicBezTo>
                <a:lnTo>
                  <a:pt x="0" y="112450"/>
                </a:lnTo>
                <a:cubicBezTo>
                  <a:pt x="0" y="50387"/>
                  <a:pt x="50387" y="0"/>
                  <a:pt x="11245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FF6B6B">
                  <a:alpha val="5000"/>
                </a:srgbClr>
              </a:gs>
            </a:gsLst>
            <a:lin ang="2700000" scaled="1"/>
          </a:gra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331746" y="1621227"/>
            <a:ext cx="5416584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Latency Improvements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36431" y="2000762"/>
            <a:ext cx="2595837" cy="684101"/>
          </a:xfrm>
          <a:custGeom>
            <a:avLst/>
            <a:gdLst/>
            <a:ahLst/>
            <a:cxnLst/>
            <a:rect l="l" t="t" r="r" b="b"/>
            <a:pathLst>
              <a:path w="2595837" h="684101">
                <a:moveTo>
                  <a:pt x="74971" y="0"/>
                </a:moveTo>
                <a:lnTo>
                  <a:pt x="2520866" y="0"/>
                </a:lnTo>
                <a:cubicBezTo>
                  <a:pt x="2562272" y="0"/>
                  <a:pt x="2595837" y="33566"/>
                  <a:pt x="2595837" y="74971"/>
                </a:cubicBezTo>
                <a:lnTo>
                  <a:pt x="2595837" y="609131"/>
                </a:lnTo>
                <a:cubicBezTo>
                  <a:pt x="2595837" y="650536"/>
                  <a:pt x="2562272" y="684101"/>
                  <a:pt x="2520866" y="684101"/>
                </a:cubicBezTo>
                <a:lnTo>
                  <a:pt x="74971" y="684101"/>
                </a:lnTo>
                <a:cubicBezTo>
                  <a:pt x="33566" y="684101"/>
                  <a:pt x="0" y="650536"/>
                  <a:pt x="0" y="609131"/>
                </a:cubicBezTo>
                <a:lnTo>
                  <a:pt x="0" y="74971"/>
                </a:lnTo>
                <a:cubicBezTo>
                  <a:pt x="0" y="33566"/>
                  <a:pt x="33566" y="0"/>
                  <a:pt x="7497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453572" y="2117903"/>
            <a:ext cx="2417783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P50 Latency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53572" y="2305328"/>
            <a:ext cx="66535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890ms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101945" y="2389669"/>
            <a:ext cx="309251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↓74%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9057169" y="2000762"/>
            <a:ext cx="2595837" cy="684101"/>
          </a:xfrm>
          <a:custGeom>
            <a:avLst/>
            <a:gdLst/>
            <a:ahLst/>
            <a:cxnLst/>
            <a:rect l="l" t="t" r="r" b="b"/>
            <a:pathLst>
              <a:path w="2595837" h="684101">
                <a:moveTo>
                  <a:pt x="74971" y="0"/>
                </a:moveTo>
                <a:lnTo>
                  <a:pt x="2520866" y="0"/>
                </a:lnTo>
                <a:cubicBezTo>
                  <a:pt x="2562272" y="0"/>
                  <a:pt x="2595837" y="33566"/>
                  <a:pt x="2595837" y="74971"/>
                </a:cubicBezTo>
                <a:lnTo>
                  <a:pt x="2595837" y="609131"/>
                </a:lnTo>
                <a:cubicBezTo>
                  <a:pt x="2595837" y="650536"/>
                  <a:pt x="2562272" y="684101"/>
                  <a:pt x="2520866" y="684101"/>
                </a:cubicBezTo>
                <a:lnTo>
                  <a:pt x="74971" y="684101"/>
                </a:lnTo>
                <a:cubicBezTo>
                  <a:pt x="33566" y="684101"/>
                  <a:pt x="0" y="650536"/>
                  <a:pt x="0" y="609131"/>
                </a:cubicBezTo>
                <a:lnTo>
                  <a:pt x="0" y="74971"/>
                </a:lnTo>
                <a:cubicBezTo>
                  <a:pt x="0" y="33566"/>
                  <a:pt x="33566" y="0"/>
                  <a:pt x="7497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9174310" y="2117903"/>
            <a:ext cx="2417783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P95 Latency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174310" y="2305328"/>
            <a:ext cx="721586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1940ms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872761" y="2389669"/>
            <a:ext cx="318623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↓76%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36431" y="2806690"/>
            <a:ext cx="5322872" cy="684101"/>
          </a:xfrm>
          <a:custGeom>
            <a:avLst/>
            <a:gdLst/>
            <a:ahLst/>
            <a:cxnLst/>
            <a:rect l="l" t="t" r="r" b="b"/>
            <a:pathLst>
              <a:path w="5322872" h="684101">
                <a:moveTo>
                  <a:pt x="74971" y="0"/>
                </a:moveTo>
                <a:lnTo>
                  <a:pt x="5247901" y="0"/>
                </a:lnTo>
                <a:cubicBezTo>
                  <a:pt x="5289306" y="0"/>
                  <a:pt x="5322872" y="33566"/>
                  <a:pt x="5322872" y="74971"/>
                </a:cubicBezTo>
                <a:lnTo>
                  <a:pt x="5322872" y="609131"/>
                </a:lnTo>
                <a:cubicBezTo>
                  <a:pt x="5322872" y="650536"/>
                  <a:pt x="5289306" y="684101"/>
                  <a:pt x="5247901" y="684101"/>
                </a:cubicBezTo>
                <a:lnTo>
                  <a:pt x="74971" y="684101"/>
                </a:lnTo>
                <a:cubicBezTo>
                  <a:pt x="33566" y="684101"/>
                  <a:pt x="0" y="650536"/>
                  <a:pt x="0" y="609131"/>
                </a:cubicBezTo>
                <a:lnTo>
                  <a:pt x="0" y="74971"/>
                </a:lnTo>
                <a:cubicBezTo>
                  <a:pt x="0" y="33566"/>
                  <a:pt x="33566" y="0"/>
                  <a:pt x="7497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453572" y="2923831"/>
            <a:ext cx="5144818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P99 Latency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53572" y="3111256"/>
            <a:ext cx="721586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3180ms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158173" y="3195597"/>
            <a:ext cx="318623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↓78%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77120" y="3771929"/>
            <a:ext cx="5641494" cy="1377574"/>
          </a:xfrm>
          <a:custGeom>
            <a:avLst/>
            <a:gdLst/>
            <a:ahLst/>
            <a:cxnLst/>
            <a:rect l="l" t="t" r="r" b="b"/>
            <a:pathLst>
              <a:path w="5641494" h="1377574">
                <a:moveTo>
                  <a:pt x="112451" y="0"/>
                </a:moveTo>
                <a:lnTo>
                  <a:pt x="5529043" y="0"/>
                </a:lnTo>
                <a:cubicBezTo>
                  <a:pt x="5591148" y="0"/>
                  <a:pt x="5641494" y="50346"/>
                  <a:pt x="5641494" y="112451"/>
                </a:cubicBezTo>
                <a:lnTo>
                  <a:pt x="5641494" y="1265123"/>
                </a:lnTo>
                <a:cubicBezTo>
                  <a:pt x="5641494" y="1327228"/>
                  <a:pt x="5591148" y="1377574"/>
                  <a:pt x="5529043" y="1377574"/>
                </a:cubicBezTo>
                <a:lnTo>
                  <a:pt x="112451" y="1377574"/>
                </a:lnTo>
                <a:cubicBezTo>
                  <a:pt x="50346" y="1377574"/>
                  <a:pt x="0" y="1327228"/>
                  <a:pt x="0" y="1265123"/>
                </a:cubicBezTo>
                <a:lnTo>
                  <a:pt x="0" y="112451"/>
                </a:lnTo>
                <a:cubicBezTo>
                  <a:pt x="0" y="50388"/>
                  <a:pt x="50388" y="0"/>
                  <a:pt x="11245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6331746" y="3926555"/>
            <a:ext cx="5407213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Quality Metrics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36431" y="4268606"/>
            <a:ext cx="1714939" cy="721586"/>
          </a:xfrm>
          <a:custGeom>
            <a:avLst/>
            <a:gdLst/>
            <a:ahLst/>
            <a:cxnLst/>
            <a:rect l="l" t="t" r="r" b="b"/>
            <a:pathLst>
              <a:path w="1714939" h="721586">
                <a:moveTo>
                  <a:pt x="74973" y="0"/>
                </a:moveTo>
                <a:lnTo>
                  <a:pt x="1639966" y="0"/>
                </a:lnTo>
                <a:cubicBezTo>
                  <a:pt x="1681373" y="0"/>
                  <a:pt x="1714939" y="33566"/>
                  <a:pt x="1714939" y="74973"/>
                </a:cubicBezTo>
                <a:lnTo>
                  <a:pt x="1714939" y="646614"/>
                </a:lnTo>
                <a:cubicBezTo>
                  <a:pt x="1714939" y="688020"/>
                  <a:pt x="1681373" y="721586"/>
                  <a:pt x="1639966" y="721586"/>
                </a:cubicBezTo>
                <a:lnTo>
                  <a:pt x="74973" y="721586"/>
                </a:lnTo>
                <a:cubicBezTo>
                  <a:pt x="33594" y="721586"/>
                  <a:pt x="0" y="687992"/>
                  <a:pt x="0" y="646614"/>
                </a:cubicBezTo>
                <a:lnTo>
                  <a:pt x="0" y="74973"/>
                </a:lnTo>
                <a:cubicBezTo>
                  <a:pt x="0" y="33594"/>
                  <a:pt x="33594" y="0"/>
                  <a:pt x="7497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6369231" y="4348261"/>
            <a:ext cx="16493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94.8%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87973" y="461065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Recall@10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87973" y="476059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+5.6pp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37762" y="4268606"/>
            <a:ext cx="1714939" cy="721586"/>
          </a:xfrm>
          <a:custGeom>
            <a:avLst/>
            <a:gdLst/>
            <a:ahLst/>
            <a:cxnLst/>
            <a:rect l="l" t="t" r="r" b="b"/>
            <a:pathLst>
              <a:path w="1714939" h="721586">
                <a:moveTo>
                  <a:pt x="74973" y="0"/>
                </a:moveTo>
                <a:lnTo>
                  <a:pt x="1639966" y="0"/>
                </a:lnTo>
                <a:cubicBezTo>
                  <a:pt x="1681373" y="0"/>
                  <a:pt x="1714939" y="33566"/>
                  <a:pt x="1714939" y="74973"/>
                </a:cubicBezTo>
                <a:lnTo>
                  <a:pt x="1714939" y="646614"/>
                </a:lnTo>
                <a:cubicBezTo>
                  <a:pt x="1714939" y="688020"/>
                  <a:pt x="1681373" y="721586"/>
                  <a:pt x="1639966" y="721586"/>
                </a:cubicBezTo>
                <a:lnTo>
                  <a:pt x="74973" y="721586"/>
                </a:lnTo>
                <a:cubicBezTo>
                  <a:pt x="33594" y="721586"/>
                  <a:pt x="0" y="687992"/>
                  <a:pt x="0" y="646614"/>
                </a:cubicBezTo>
                <a:lnTo>
                  <a:pt x="0" y="74973"/>
                </a:lnTo>
                <a:cubicBezTo>
                  <a:pt x="0" y="33594"/>
                  <a:pt x="33594" y="0"/>
                  <a:pt x="7497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8170561" y="4348261"/>
            <a:ext cx="16493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77.4%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189304" y="461065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Precision@5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189304" y="476059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+9.3pp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939092" y="4268606"/>
            <a:ext cx="1714939" cy="721586"/>
          </a:xfrm>
          <a:custGeom>
            <a:avLst/>
            <a:gdLst/>
            <a:ahLst/>
            <a:cxnLst/>
            <a:rect l="l" t="t" r="r" b="b"/>
            <a:pathLst>
              <a:path w="1714939" h="721586">
                <a:moveTo>
                  <a:pt x="74973" y="0"/>
                </a:moveTo>
                <a:lnTo>
                  <a:pt x="1639966" y="0"/>
                </a:lnTo>
                <a:cubicBezTo>
                  <a:pt x="1681373" y="0"/>
                  <a:pt x="1714939" y="33566"/>
                  <a:pt x="1714939" y="74973"/>
                </a:cubicBezTo>
                <a:lnTo>
                  <a:pt x="1714939" y="646614"/>
                </a:lnTo>
                <a:cubicBezTo>
                  <a:pt x="1714939" y="688020"/>
                  <a:pt x="1681373" y="721586"/>
                  <a:pt x="1639966" y="721586"/>
                </a:cubicBezTo>
                <a:lnTo>
                  <a:pt x="74973" y="721586"/>
                </a:lnTo>
                <a:cubicBezTo>
                  <a:pt x="33594" y="721586"/>
                  <a:pt x="0" y="687992"/>
                  <a:pt x="0" y="646614"/>
                </a:cubicBezTo>
                <a:lnTo>
                  <a:pt x="0" y="74973"/>
                </a:lnTo>
                <a:cubicBezTo>
                  <a:pt x="0" y="33594"/>
                  <a:pt x="33594" y="0"/>
                  <a:pt x="7497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61" name="Text 59"/>
          <p:cNvSpPr/>
          <p:nvPr/>
        </p:nvSpPr>
        <p:spPr>
          <a:xfrm>
            <a:off x="9971892" y="4348261"/>
            <a:ext cx="164934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0.869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9990634" y="461065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NDCG@10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9990634" y="4760596"/>
            <a:ext cx="1611855" cy="149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+10.9%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177120" y="5271330"/>
            <a:ext cx="5641494" cy="1583742"/>
          </a:xfrm>
          <a:custGeom>
            <a:avLst/>
            <a:gdLst/>
            <a:ahLst/>
            <a:cxnLst/>
            <a:rect l="l" t="t" r="r" b="b"/>
            <a:pathLst>
              <a:path w="5641494" h="1583742">
                <a:moveTo>
                  <a:pt x="112462" y="0"/>
                </a:moveTo>
                <a:lnTo>
                  <a:pt x="5529033" y="0"/>
                </a:lnTo>
                <a:cubicBezTo>
                  <a:pt x="5591144" y="0"/>
                  <a:pt x="5641494" y="50351"/>
                  <a:pt x="5641494" y="112462"/>
                </a:cubicBezTo>
                <a:lnTo>
                  <a:pt x="5641494" y="1471280"/>
                </a:lnTo>
                <a:cubicBezTo>
                  <a:pt x="5641494" y="1533391"/>
                  <a:pt x="5591144" y="1583742"/>
                  <a:pt x="5529033" y="1583742"/>
                </a:cubicBezTo>
                <a:lnTo>
                  <a:pt x="112462" y="1583742"/>
                </a:lnTo>
                <a:cubicBezTo>
                  <a:pt x="50351" y="1583742"/>
                  <a:pt x="0" y="1533391"/>
                  <a:pt x="0" y="1471280"/>
                </a:cubicBezTo>
                <a:lnTo>
                  <a:pt x="0" y="112462"/>
                </a:lnTo>
                <a:cubicBezTo>
                  <a:pt x="0" y="50351"/>
                  <a:pt x="50351" y="0"/>
                  <a:pt x="11246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6331746" y="5425955"/>
            <a:ext cx="5407213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Cache Performance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331746" y="5800806"/>
            <a:ext cx="51541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Hit Rate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221782" y="5763321"/>
            <a:ext cx="524790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38.7%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331746" y="6138171"/>
            <a:ext cx="70284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Hit Latency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1302170" y="6100686"/>
            <a:ext cx="440449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12ms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331746" y="6475536"/>
            <a:ext cx="880898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Positives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170094" y="6438051"/>
            <a:ext cx="571646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0.08%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673ba9f2b22f7a46f58f4375bd7e27ccfb65e5f3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1A1D21">
                  <a:alpha val="95000"/>
                </a:srgbClr>
              </a:gs>
              <a:gs pos="100000">
                <a:srgbClr val="1A1D21"/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TAKEAWAYS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 Roadmap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85763" y="1185863"/>
            <a:ext cx="6191250" cy="1876425"/>
          </a:xfrm>
          <a:custGeom>
            <a:avLst/>
            <a:gdLst/>
            <a:ahLst/>
            <a:cxnLst/>
            <a:rect l="l" t="t" r="r" b="b"/>
            <a:pathLst>
              <a:path w="6191250" h="1876425">
                <a:moveTo>
                  <a:pt x="114293" y="0"/>
                </a:moveTo>
                <a:lnTo>
                  <a:pt x="6076957" y="0"/>
                </a:lnTo>
                <a:cubicBezTo>
                  <a:pt x="6140079" y="0"/>
                  <a:pt x="6191250" y="51171"/>
                  <a:pt x="6191250" y="114293"/>
                </a:cubicBezTo>
                <a:lnTo>
                  <a:pt x="6191250" y="1762132"/>
                </a:lnTo>
                <a:cubicBezTo>
                  <a:pt x="6191250" y="1825254"/>
                  <a:pt x="6140079" y="1876425"/>
                  <a:pt x="6076957" y="1876425"/>
                </a:cubicBezTo>
                <a:lnTo>
                  <a:pt x="114293" y="1876425"/>
                </a:lnTo>
                <a:cubicBezTo>
                  <a:pt x="51171" y="1876425"/>
                  <a:pt x="0" y="1825254"/>
                  <a:pt x="0" y="176213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542925" y="134302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Success Factors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42925" y="17430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39068" y="1781175"/>
            <a:ext cx="95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47725" y="1724025"/>
            <a:ext cx="1666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 with Measurement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47725" y="1914525"/>
            <a:ext cx="1657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Distributed tracing from day one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520380" y="17430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3605510" y="178117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825180" y="1724025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Caching First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825180" y="1914525"/>
            <a:ext cx="1362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ROI optimization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42925" y="2162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26566" y="220027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7725" y="2143125"/>
            <a:ext cx="124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 Chunk Size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7725" y="2333625"/>
            <a:ext cx="123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256-512 tokens optimal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3520380" y="2162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3605510" y="220027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3825180" y="2143125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Hybrid Search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3825180" y="2333625"/>
            <a:ext cx="1295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BM25 + Vector with RRF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542925" y="25812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626418" y="2619375"/>
            <a:ext cx="114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847725" y="2562225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 Circuit Breakers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47725" y="2752725"/>
            <a:ext cx="1447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Before scaling to production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520380" y="25812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6199" y="0"/>
                </a:moveTo>
                <a:lnTo>
                  <a:pt x="152401" y="0"/>
                </a:lnTo>
                <a:cubicBezTo>
                  <a:pt x="194456" y="0"/>
                  <a:pt x="228600" y="34144"/>
                  <a:pt x="228600" y="76199"/>
                </a:cubicBezTo>
                <a:lnTo>
                  <a:pt x="228600" y="152401"/>
                </a:lnTo>
                <a:cubicBezTo>
                  <a:pt x="228600" y="194456"/>
                  <a:pt x="194456" y="228600"/>
                  <a:pt x="152401" y="228600"/>
                </a:cubicBezTo>
                <a:lnTo>
                  <a:pt x="76199" y="228600"/>
                </a:lnTo>
                <a:cubicBezTo>
                  <a:pt x="34144" y="228600"/>
                  <a:pt x="0" y="194456"/>
                  <a:pt x="0" y="1524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3603129" y="2619375"/>
            <a:ext cx="123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3825180" y="2562225"/>
            <a:ext cx="1447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INT8 Quantization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3825180" y="2752725"/>
            <a:ext cx="1438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embedding models only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385763" y="3186113"/>
            <a:ext cx="6191250" cy="3543300"/>
          </a:xfrm>
          <a:custGeom>
            <a:avLst/>
            <a:gdLst/>
            <a:ahLst/>
            <a:cxnLst/>
            <a:rect l="l" t="t" r="r" b="b"/>
            <a:pathLst>
              <a:path w="6191250" h="3543300">
                <a:moveTo>
                  <a:pt x="114307" y="0"/>
                </a:moveTo>
                <a:lnTo>
                  <a:pt x="6076943" y="0"/>
                </a:lnTo>
                <a:cubicBezTo>
                  <a:pt x="6140031" y="0"/>
                  <a:pt x="6191250" y="51219"/>
                  <a:pt x="6191250" y="114307"/>
                </a:cubicBezTo>
                <a:lnTo>
                  <a:pt x="6191250" y="3428993"/>
                </a:lnTo>
                <a:cubicBezTo>
                  <a:pt x="6191250" y="3492081"/>
                  <a:pt x="6140031" y="3543300"/>
                  <a:pt x="6076943" y="3543300"/>
                </a:cubicBezTo>
                <a:lnTo>
                  <a:pt x="114307" y="3543300"/>
                </a:lnTo>
                <a:cubicBezTo>
                  <a:pt x="51219" y="3543300"/>
                  <a:pt x="0" y="3492081"/>
                  <a:pt x="0" y="3428993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542925" y="334327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Metrics to Monitor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547688" y="3729038"/>
            <a:ext cx="1876425" cy="847725"/>
          </a:xfrm>
          <a:custGeom>
            <a:avLst/>
            <a:gdLst/>
            <a:ahLst/>
            <a:cxnLst/>
            <a:rect l="l" t="t" r="r" b="b"/>
            <a:pathLst>
              <a:path w="1876425" h="847725">
                <a:moveTo>
                  <a:pt x="76202" y="0"/>
                </a:moveTo>
                <a:lnTo>
                  <a:pt x="1800223" y="0"/>
                </a:lnTo>
                <a:cubicBezTo>
                  <a:pt x="1842280" y="0"/>
                  <a:pt x="1876425" y="34145"/>
                  <a:pt x="1876425" y="76202"/>
                </a:cubicBezTo>
                <a:lnTo>
                  <a:pt x="1876425" y="771523"/>
                </a:lnTo>
                <a:cubicBezTo>
                  <a:pt x="1876425" y="813580"/>
                  <a:pt x="1842280" y="847725"/>
                  <a:pt x="1800223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35" name="Shape 32"/>
          <p:cNvSpPr/>
          <p:nvPr/>
        </p:nvSpPr>
        <p:spPr>
          <a:xfrm>
            <a:off x="1389311" y="3848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6" name="Text 33"/>
          <p:cNvSpPr/>
          <p:nvPr/>
        </p:nvSpPr>
        <p:spPr>
          <a:xfrm>
            <a:off x="633413" y="4114800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Recall@10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38175" y="4305300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≥90%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2545407" y="3729038"/>
            <a:ext cx="1876425" cy="847725"/>
          </a:xfrm>
          <a:custGeom>
            <a:avLst/>
            <a:gdLst/>
            <a:ahLst/>
            <a:cxnLst/>
            <a:rect l="l" t="t" r="r" b="b"/>
            <a:pathLst>
              <a:path w="1876425" h="847725">
                <a:moveTo>
                  <a:pt x="76202" y="0"/>
                </a:moveTo>
                <a:lnTo>
                  <a:pt x="1800223" y="0"/>
                </a:lnTo>
                <a:cubicBezTo>
                  <a:pt x="1842280" y="0"/>
                  <a:pt x="1876425" y="34145"/>
                  <a:pt x="1876425" y="76202"/>
                </a:cubicBezTo>
                <a:lnTo>
                  <a:pt x="1876425" y="771523"/>
                </a:lnTo>
                <a:cubicBezTo>
                  <a:pt x="1876425" y="813580"/>
                  <a:pt x="1842280" y="847725"/>
                  <a:pt x="1800223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39" name="Shape 36"/>
          <p:cNvSpPr/>
          <p:nvPr/>
        </p:nvSpPr>
        <p:spPr>
          <a:xfrm>
            <a:off x="3387030" y="3848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107156" y="35719"/>
                </a:moveTo>
                <a:cubicBezTo>
                  <a:pt x="107156" y="29148"/>
                  <a:pt x="101821" y="23812"/>
                  <a:pt x="95250" y="23812"/>
                </a:cubicBezTo>
                <a:cubicBezTo>
                  <a:pt x="88679" y="23812"/>
                  <a:pt x="83344" y="29148"/>
                  <a:pt x="83344" y="35719"/>
                </a:cubicBezTo>
                <a:cubicBezTo>
                  <a:pt x="83344" y="42290"/>
                  <a:pt x="88679" y="47625"/>
                  <a:pt x="95250" y="47625"/>
                </a:cubicBezTo>
                <a:cubicBezTo>
                  <a:pt x="101821" y="47625"/>
                  <a:pt x="107156" y="42290"/>
                  <a:pt x="107156" y="35719"/>
                </a:cubicBezTo>
                <a:close/>
                <a:moveTo>
                  <a:pt x="95250" y="154781"/>
                </a:moveTo>
                <a:cubicBezTo>
                  <a:pt x="108384" y="154781"/>
                  <a:pt x="119063" y="144103"/>
                  <a:pt x="119063" y="130969"/>
                </a:cubicBezTo>
                <a:cubicBezTo>
                  <a:pt x="119063" y="124941"/>
                  <a:pt x="116830" y="119397"/>
                  <a:pt x="113109" y="115230"/>
                </a:cubicBezTo>
                <a:lnTo>
                  <a:pt x="138968" y="63550"/>
                </a:lnTo>
                <a:cubicBezTo>
                  <a:pt x="141163" y="59122"/>
                  <a:pt x="139378" y="53764"/>
                  <a:pt x="134987" y="51569"/>
                </a:cubicBezTo>
                <a:cubicBezTo>
                  <a:pt x="130597" y="49374"/>
                  <a:pt x="125202" y="51160"/>
                  <a:pt x="123006" y="55550"/>
                </a:cubicBezTo>
                <a:lnTo>
                  <a:pt x="97148" y="107231"/>
                </a:lnTo>
                <a:cubicBezTo>
                  <a:pt x="96515" y="107193"/>
                  <a:pt x="95883" y="107156"/>
                  <a:pt x="95250" y="107156"/>
                </a:cubicBezTo>
                <a:cubicBezTo>
                  <a:pt x="82116" y="107156"/>
                  <a:pt x="71438" y="117835"/>
                  <a:pt x="71438" y="130969"/>
                </a:cubicBezTo>
                <a:cubicBezTo>
                  <a:pt x="71438" y="144103"/>
                  <a:pt x="82116" y="154781"/>
                  <a:pt x="95250" y="154781"/>
                </a:cubicBezTo>
                <a:close/>
                <a:moveTo>
                  <a:pt x="65484" y="53578"/>
                </a:moveTo>
                <a:cubicBezTo>
                  <a:pt x="65484" y="47007"/>
                  <a:pt x="60149" y="41672"/>
                  <a:pt x="53578" y="41672"/>
                </a:cubicBezTo>
                <a:cubicBezTo>
                  <a:pt x="47007" y="41672"/>
                  <a:pt x="41672" y="47007"/>
                  <a:pt x="41672" y="53578"/>
                </a:cubicBezTo>
                <a:cubicBezTo>
                  <a:pt x="41672" y="60149"/>
                  <a:pt x="47007" y="65484"/>
                  <a:pt x="53578" y="65484"/>
                </a:cubicBezTo>
                <a:cubicBezTo>
                  <a:pt x="60149" y="65484"/>
                  <a:pt x="65484" y="60149"/>
                  <a:pt x="65484" y="53578"/>
                </a:cubicBezTo>
                <a:close/>
                <a:moveTo>
                  <a:pt x="35719" y="107156"/>
                </a:moveTo>
                <a:cubicBezTo>
                  <a:pt x="42290" y="107156"/>
                  <a:pt x="47625" y="101821"/>
                  <a:pt x="47625" y="95250"/>
                </a:cubicBezTo>
                <a:cubicBezTo>
                  <a:pt x="47625" y="88679"/>
                  <a:pt x="42290" y="83344"/>
                  <a:pt x="35719" y="83344"/>
                </a:cubicBezTo>
                <a:cubicBezTo>
                  <a:pt x="29148" y="83344"/>
                  <a:pt x="23812" y="88679"/>
                  <a:pt x="23812" y="95250"/>
                </a:cubicBezTo>
                <a:cubicBezTo>
                  <a:pt x="23812" y="101821"/>
                  <a:pt x="29148" y="107156"/>
                  <a:pt x="35719" y="107156"/>
                </a:cubicBezTo>
                <a:close/>
                <a:moveTo>
                  <a:pt x="166688" y="95250"/>
                </a:moveTo>
                <a:cubicBezTo>
                  <a:pt x="166688" y="88679"/>
                  <a:pt x="161352" y="83344"/>
                  <a:pt x="154781" y="83344"/>
                </a:cubicBezTo>
                <a:cubicBezTo>
                  <a:pt x="148210" y="83344"/>
                  <a:pt x="142875" y="88679"/>
                  <a:pt x="142875" y="95250"/>
                </a:cubicBezTo>
                <a:cubicBezTo>
                  <a:pt x="142875" y="101821"/>
                  <a:pt x="148210" y="107156"/>
                  <a:pt x="154781" y="107156"/>
                </a:cubicBezTo>
                <a:cubicBezTo>
                  <a:pt x="161352" y="107156"/>
                  <a:pt x="166688" y="101821"/>
                  <a:pt x="166688" y="9525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0" name="Text 37"/>
          <p:cNvSpPr/>
          <p:nvPr/>
        </p:nvSpPr>
        <p:spPr>
          <a:xfrm>
            <a:off x="2631132" y="4114800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P95 Latency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2635895" y="4305300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&lt;2.5s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4543127" y="3729038"/>
            <a:ext cx="1876425" cy="847725"/>
          </a:xfrm>
          <a:custGeom>
            <a:avLst/>
            <a:gdLst/>
            <a:ahLst/>
            <a:cxnLst/>
            <a:rect l="l" t="t" r="r" b="b"/>
            <a:pathLst>
              <a:path w="1876425" h="847725">
                <a:moveTo>
                  <a:pt x="76202" y="0"/>
                </a:moveTo>
                <a:lnTo>
                  <a:pt x="1800223" y="0"/>
                </a:lnTo>
                <a:cubicBezTo>
                  <a:pt x="1842280" y="0"/>
                  <a:pt x="1876425" y="34145"/>
                  <a:pt x="1876425" y="76202"/>
                </a:cubicBezTo>
                <a:lnTo>
                  <a:pt x="1876425" y="771523"/>
                </a:lnTo>
                <a:cubicBezTo>
                  <a:pt x="1876425" y="813580"/>
                  <a:pt x="1842280" y="847725"/>
                  <a:pt x="1800223" y="847725"/>
                </a:cubicBezTo>
                <a:lnTo>
                  <a:pt x="76202" y="847725"/>
                </a:lnTo>
                <a:cubicBezTo>
                  <a:pt x="34145" y="847725"/>
                  <a:pt x="0" y="813580"/>
                  <a:pt x="0" y="771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43" name="Shape 40"/>
          <p:cNvSpPr/>
          <p:nvPr/>
        </p:nvSpPr>
        <p:spPr>
          <a:xfrm>
            <a:off x="5420469" y="3848100"/>
            <a:ext cx="119063" cy="190500"/>
          </a:xfrm>
          <a:custGeom>
            <a:avLst/>
            <a:gdLst/>
            <a:ahLst/>
            <a:cxnLst/>
            <a:rect l="l" t="t" r="r" b="b"/>
            <a:pathLst>
              <a:path w="119063" h="190500">
                <a:moveTo>
                  <a:pt x="50602" y="8930"/>
                </a:moveTo>
                <a:cubicBezTo>
                  <a:pt x="50602" y="3981"/>
                  <a:pt x="54583" y="0"/>
                  <a:pt x="59531" y="0"/>
                </a:cubicBezTo>
                <a:cubicBezTo>
                  <a:pt x="64480" y="0"/>
                  <a:pt x="68461" y="3981"/>
                  <a:pt x="68461" y="8930"/>
                </a:cubicBezTo>
                <a:lnTo>
                  <a:pt x="68461" y="23812"/>
                </a:lnTo>
                <a:lnTo>
                  <a:pt x="89297" y="23812"/>
                </a:lnTo>
                <a:cubicBezTo>
                  <a:pt x="95883" y="23812"/>
                  <a:pt x="101203" y="29133"/>
                  <a:pt x="101203" y="35719"/>
                </a:cubicBezTo>
                <a:cubicBezTo>
                  <a:pt x="101203" y="42304"/>
                  <a:pt x="95883" y="47625"/>
                  <a:pt x="89297" y="47625"/>
                </a:cubicBezTo>
                <a:lnTo>
                  <a:pt x="46546" y="47625"/>
                </a:lnTo>
                <a:cubicBezTo>
                  <a:pt x="37281" y="47625"/>
                  <a:pt x="29766" y="55141"/>
                  <a:pt x="29766" y="64405"/>
                </a:cubicBezTo>
                <a:cubicBezTo>
                  <a:pt x="29766" y="72777"/>
                  <a:pt x="35905" y="79846"/>
                  <a:pt x="44165" y="81037"/>
                </a:cubicBezTo>
                <a:lnTo>
                  <a:pt x="78246" y="85911"/>
                </a:lnTo>
                <a:cubicBezTo>
                  <a:pt x="98264" y="88776"/>
                  <a:pt x="113109" y="105891"/>
                  <a:pt x="113109" y="126095"/>
                </a:cubicBezTo>
                <a:cubicBezTo>
                  <a:pt x="113109" y="148530"/>
                  <a:pt x="94915" y="166688"/>
                  <a:pt x="72517" y="166688"/>
                </a:cubicBezTo>
                <a:lnTo>
                  <a:pt x="68461" y="166688"/>
                </a:lnTo>
                <a:lnTo>
                  <a:pt x="68461" y="181570"/>
                </a:lnTo>
                <a:cubicBezTo>
                  <a:pt x="68461" y="186519"/>
                  <a:pt x="64480" y="190500"/>
                  <a:pt x="59531" y="190500"/>
                </a:cubicBezTo>
                <a:cubicBezTo>
                  <a:pt x="54583" y="190500"/>
                  <a:pt x="50602" y="186519"/>
                  <a:pt x="50602" y="181570"/>
                </a:cubicBezTo>
                <a:lnTo>
                  <a:pt x="50602" y="166688"/>
                </a:lnTo>
                <a:lnTo>
                  <a:pt x="23812" y="166688"/>
                </a:lnTo>
                <a:cubicBezTo>
                  <a:pt x="17227" y="166688"/>
                  <a:pt x="11906" y="161367"/>
                  <a:pt x="11906" y="154781"/>
                </a:cubicBezTo>
                <a:cubicBezTo>
                  <a:pt x="11906" y="148196"/>
                  <a:pt x="17227" y="142875"/>
                  <a:pt x="23812" y="142875"/>
                </a:cubicBezTo>
                <a:lnTo>
                  <a:pt x="72517" y="142875"/>
                </a:lnTo>
                <a:cubicBezTo>
                  <a:pt x="81781" y="142875"/>
                  <a:pt x="89297" y="135359"/>
                  <a:pt x="89297" y="126095"/>
                </a:cubicBezTo>
                <a:cubicBezTo>
                  <a:pt x="89297" y="117723"/>
                  <a:pt x="83158" y="110654"/>
                  <a:pt x="74898" y="109463"/>
                </a:cubicBezTo>
                <a:lnTo>
                  <a:pt x="40816" y="104589"/>
                </a:lnTo>
                <a:cubicBezTo>
                  <a:pt x="20799" y="101761"/>
                  <a:pt x="5953" y="84609"/>
                  <a:pt x="5953" y="64405"/>
                </a:cubicBezTo>
                <a:cubicBezTo>
                  <a:pt x="5953" y="42007"/>
                  <a:pt x="24147" y="23812"/>
                  <a:pt x="46546" y="23812"/>
                </a:cubicBezTo>
                <a:lnTo>
                  <a:pt x="50602" y="23812"/>
                </a:lnTo>
                <a:lnTo>
                  <a:pt x="50602" y="8930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4" name="Text 41"/>
          <p:cNvSpPr/>
          <p:nvPr/>
        </p:nvSpPr>
        <p:spPr>
          <a:xfrm>
            <a:off x="4628852" y="4114800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Cost/1K Queries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4633615" y="4305300"/>
            <a:ext cx="1695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Target: &lt;$1.50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547688" y="4700588"/>
            <a:ext cx="5867400" cy="619125"/>
          </a:xfrm>
          <a:custGeom>
            <a:avLst/>
            <a:gdLst/>
            <a:ahLst/>
            <a:cxnLst/>
            <a:rect l="l" t="t" r="r" b="b"/>
            <a:pathLst>
              <a:path w="5867400" h="619125">
                <a:moveTo>
                  <a:pt x="76202" y="0"/>
                </a:moveTo>
                <a:lnTo>
                  <a:pt x="5791198" y="0"/>
                </a:lnTo>
                <a:cubicBezTo>
                  <a:pt x="5833283" y="0"/>
                  <a:pt x="5867400" y="34117"/>
                  <a:pt x="5867400" y="76202"/>
                </a:cubicBezTo>
                <a:lnTo>
                  <a:pt x="5867400" y="542923"/>
                </a:lnTo>
                <a:cubicBezTo>
                  <a:pt x="5867400" y="585008"/>
                  <a:pt x="5833283" y="619125"/>
                  <a:pt x="5791198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47" name="Shape 44"/>
          <p:cNvSpPr/>
          <p:nvPr/>
        </p:nvSpPr>
        <p:spPr>
          <a:xfrm>
            <a:off x="685800" y="48482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70504" y="0"/>
                  <a:pt x="74020" y="2110"/>
                  <a:pt x="75843" y="5469"/>
                </a:cubicBezTo>
                <a:lnTo>
                  <a:pt x="132100" y="109649"/>
                </a:lnTo>
                <a:cubicBezTo>
                  <a:pt x="133845" y="112879"/>
                  <a:pt x="133767" y="116785"/>
                  <a:pt x="131891" y="119937"/>
                </a:cubicBezTo>
                <a:cubicBezTo>
                  <a:pt x="130016" y="123088"/>
                  <a:pt x="126604" y="125016"/>
                  <a:pt x="122932" y="125016"/>
                </a:cubicBezTo>
                <a:lnTo>
                  <a:pt x="10418" y="125016"/>
                </a:lnTo>
                <a:cubicBezTo>
                  <a:pt x="6746" y="125016"/>
                  <a:pt x="3360" y="123088"/>
                  <a:pt x="1459" y="119937"/>
                </a:cubicBezTo>
                <a:cubicBezTo>
                  <a:pt x="-443" y="116785"/>
                  <a:pt x="-495" y="112879"/>
                  <a:pt x="1250" y="109649"/>
                </a:cubicBezTo>
                <a:lnTo>
                  <a:pt x="57507" y="5469"/>
                </a:lnTo>
                <a:cubicBezTo>
                  <a:pt x="59330" y="2110"/>
                  <a:pt x="62846" y="0"/>
                  <a:pt x="66675" y="0"/>
                </a:cubicBezTo>
                <a:close/>
                <a:moveTo>
                  <a:pt x="66675" y="43755"/>
                </a:moveTo>
                <a:cubicBezTo>
                  <a:pt x="63211" y="43755"/>
                  <a:pt x="60424" y="46542"/>
                  <a:pt x="60424" y="50006"/>
                </a:cubicBezTo>
                <a:lnTo>
                  <a:pt x="60424" y="79177"/>
                </a:lnTo>
                <a:cubicBezTo>
                  <a:pt x="60424" y="82641"/>
                  <a:pt x="63211" y="85427"/>
                  <a:pt x="66675" y="85427"/>
                </a:cubicBezTo>
                <a:cubicBezTo>
                  <a:pt x="70139" y="85427"/>
                  <a:pt x="72926" y="82641"/>
                  <a:pt x="72926" y="79177"/>
                </a:cubicBezTo>
                <a:lnTo>
                  <a:pt x="72926" y="50006"/>
                </a:lnTo>
                <a:cubicBezTo>
                  <a:pt x="72926" y="46542"/>
                  <a:pt x="70139" y="43755"/>
                  <a:pt x="66675" y="43755"/>
                </a:cubicBezTo>
                <a:close/>
                <a:moveTo>
                  <a:pt x="73629" y="100013"/>
                </a:moveTo>
                <a:cubicBezTo>
                  <a:pt x="73787" y="97431"/>
                  <a:pt x="72500" y="94975"/>
                  <a:pt x="70287" y="93637"/>
                </a:cubicBezTo>
                <a:cubicBezTo>
                  <a:pt x="68074" y="92299"/>
                  <a:pt x="65302" y="92299"/>
                  <a:pt x="63089" y="93637"/>
                </a:cubicBezTo>
                <a:cubicBezTo>
                  <a:pt x="60876" y="94975"/>
                  <a:pt x="59589" y="97431"/>
                  <a:pt x="59747" y="100012"/>
                </a:cubicBezTo>
                <a:cubicBezTo>
                  <a:pt x="59589" y="102594"/>
                  <a:pt x="60876" y="105050"/>
                  <a:pt x="63089" y="106388"/>
                </a:cubicBezTo>
                <a:cubicBezTo>
                  <a:pt x="65302" y="107726"/>
                  <a:pt x="68074" y="107726"/>
                  <a:pt x="70287" y="106388"/>
                </a:cubicBezTo>
                <a:cubicBezTo>
                  <a:pt x="72500" y="105050"/>
                  <a:pt x="73787" y="102594"/>
                  <a:pt x="73629" y="100013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48" name="Text 45"/>
          <p:cNvSpPr/>
          <p:nvPr/>
        </p:nvSpPr>
        <p:spPr>
          <a:xfrm>
            <a:off x="895350" y="4819650"/>
            <a:ext cx="5467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Warning: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Naive RAG prototypes underestimate production costs by 200-400%. Measure first, optimize systematically.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6740872" y="1185863"/>
            <a:ext cx="5067300" cy="2971800"/>
          </a:xfrm>
          <a:custGeom>
            <a:avLst/>
            <a:gdLst/>
            <a:ahLst/>
            <a:cxnLst/>
            <a:rect l="l" t="t" r="r" b="b"/>
            <a:pathLst>
              <a:path w="5067300" h="2971800">
                <a:moveTo>
                  <a:pt x="114295" y="0"/>
                </a:moveTo>
                <a:lnTo>
                  <a:pt x="4953005" y="0"/>
                </a:lnTo>
                <a:cubicBezTo>
                  <a:pt x="5016086" y="0"/>
                  <a:pt x="5067300" y="51214"/>
                  <a:pt x="5067300" y="114295"/>
                </a:cubicBezTo>
                <a:lnTo>
                  <a:pt x="5067300" y="2857505"/>
                </a:lnTo>
                <a:cubicBezTo>
                  <a:pt x="5067300" y="2920586"/>
                  <a:pt x="5016086" y="2971800"/>
                  <a:pt x="4953005" y="2971800"/>
                </a:cubicBezTo>
                <a:lnTo>
                  <a:pt x="114295" y="2971800"/>
                </a:lnTo>
                <a:cubicBezTo>
                  <a:pt x="51214" y="2971800"/>
                  <a:pt x="0" y="2920586"/>
                  <a:pt x="0" y="28575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FF6B6B">
                  <a:alpha val="5000"/>
                </a:srgbClr>
              </a:gs>
            </a:gsLst>
            <a:lin ang="2700000" scaled="1"/>
          </a:gra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50" name="Text 47"/>
          <p:cNvSpPr/>
          <p:nvPr/>
        </p:nvSpPr>
        <p:spPr>
          <a:xfrm>
            <a:off x="6898035" y="1343025"/>
            <a:ext cx="4838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Bottom Line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6902797" y="1728788"/>
            <a:ext cx="4743450" cy="676275"/>
          </a:xfrm>
          <a:custGeom>
            <a:avLst/>
            <a:gdLst/>
            <a:ahLst/>
            <a:cxnLst/>
            <a:rect l="l" t="t" r="r" b="b"/>
            <a:pathLst>
              <a:path w="4743450" h="676275">
                <a:moveTo>
                  <a:pt x="76203" y="0"/>
                </a:moveTo>
                <a:lnTo>
                  <a:pt x="4667247" y="0"/>
                </a:lnTo>
                <a:cubicBezTo>
                  <a:pt x="4709333" y="0"/>
                  <a:pt x="4743450" y="34117"/>
                  <a:pt x="4743450" y="76203"/>
                </a:cubicBezTo>
                <a:lnTo>
                  <a:pt x="4743450" y="600072"/>
                </a:lnTo>
                <a:cubicBezTo>
                  <a:pt x="4743450" y="642158"/>
                  <a:pt x="4709333" y="676275"/>
                  <a:pt x="4667247" y="676275"/>
                </a:cubicBezTo>
                <a:lnTo>
                  <a:pt x="76203" y="676275"/>
                </a:lnTo>
                <a:cubicBezTo>
                  <a:pt x="34117" y="676275"/>
                  <a:pt x="0" y="642158"/>
                  <a:pt x="0" y="6000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52" name="Text 49"/>
          <p:cNvSpPr/>
          <p:nvPr/>
        </p:nvSpPr>
        <p:spPr>
          <a:xfrm>
            <a:off x="7021860" y="1847850"/>
            <a:ext cx="45720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prototype to production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requires architectural changes, not just parameter tuning.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6902797" y="2524125"/>
            <a:ext cx="4743450" cy="676275"/>
          </a:xfrm>
          <a:custGeom>
            <a:avLst/>
            <a:gdLst/>
            <a:ahLst/>
            <a:cxnLst/>
            <a:rect l="l" t="t" r="r" b="b"/>
            <a:pathLst>
              <a:path w="4743450" h="676275">
                <a:moveTo>
                  <a:pt x="76203" y="0"/>
                </a:moveTo>
                <a:lnTo>
                  <a:pt x="4667247" y="0"/>
                </a:lnTo>
                <a:cubicBezTo>
                  <a:pt x="4709333" y="0"/>
                  <a:pt x="4743450" y="34117"/>
                  <a:pt x="4743450" y="76203"/>
                </a:cubicBezTo>
                <a:lnTo>
                  <a:pt x="4743450" y="600072"/>
                </a:lnTo>
                <a:cubicBezTo>
                  <a:pt x="4743450" y="642158"/>
                  <a:pt x="4709333" y="676275"/>
                  <a:pt x="4667247" y="676275"/>
                </a:cubicBezTo>
                <a:lnTo>
                  <a:pt x="76203" y="676275"/>
                </a:lnTo>
                <a:cubicBezTo>
                  <a:pt x="34117" y="676275"/>
                  <a:pt x="0" y="642158"/>
                  <a:pt x="0" y="6000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54" name="Text 51"/>
          <p:cNvSpPr/>
          <p:nvPr/>
        </p:nvSpPr>
        <p:spPr>
          <a:xfrm>
            <a:off x="7021860" y="2643188"/>
            <a:ext cx="45720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Compounding optimizations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deliver 4.4× cost reduction: 1.45 × 1.40 × 1.50 × 1.25 × 1.15</a:t>
            </a:r>
            <a:endParaRPr lang="en-US" sz="1600" dirty="0"/>
          </a:p>
        </p:txBody>
      </p:sp>
      <p:sp>
        <p:nvSpPr>
          <p:cNvPr id="55" name="Shape 52"/>
          <p:cNvSpPr/>
          <p:nvPr/>
        </p:nvSpPr>
        <p:spPr>
          <a:xfrm>
            <a:off x="6902797" y="3319463"/>
            <a:ext cx="4743450" cy="676275"/>
          </a:xfrm>
          <a:custGeom>
            <a:avLst/>
            <a:gdLst/>
            <a:ahLst/>
            <a:cxnLst/>
            <a:rect l="l" t="t" r="r" b="b"/>
            <a:pathLst>
              <a:path w="4743450" h="676275">
                <a:moveTo>
                  <a:pt x="76203" y="0"/>
                </a:moveTo>
                <a:lnTo>
                  <a:pt x="4667247" y="0"/>
                </a:lnTo>
                <a:cubicBezTo>
                  <a:pt x="4709333" y="0"/>
                  <a:pt x="4743450" y="34117"/>
                  <a:pt x="4743450" y="76203"/>
                </a:cubicBezTo>
                <a:lnTo>
                  <a:pt x="4743450" y="600072"/>
                </a:lnTo>
                <a:cubicBezTo>
                  <a:pt x="4743450" y="642158"/>
                  <a:pt x="4709333" y="676275"/>
                  <a:pt x="4667247" y="676275"/>
                </a:cubicBezTo>
                <a:lnTo>
                  <a:pt x="76203" y="676275"/>
                </a:lnTo>
                <a:cubicBezTo>
                  <a:pt x="34117" y="676275"/>
                  <a:pt x="0" y="642158"/>
                  <a:pt x="0" y="60007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6" name="Text 53"/>
          <p:cNvSpPr/>
          <p:nvPr/>
        </p:nvSpPr>
        <p:spPr>
          <a:xfrm>
            <a:off x="7021860" y="3438525"/>
            <a:ext cx="4572000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b="1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Agentic AI</a:t>
            </a:r>
            <a:pPr>
              <a:lnSpc>
                <a:spcPct val="140000"/>
              </a:lnSpc>
            </a:pPr>
            <a:r>
              <a:rPr lang="en-US" sz="105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an organizational transformation — designing an "Operating System for Autonomy"</a:t>
            </a:r>
            <a:endParaRPr lang="en-US" sz="1600" dirty="0"/>
          </a:p>
        </p:txBody>
      </p:sp>
      <p:sp>
        <p:nvSpPr>
          <p:cNvPr id="57" name="Shape 54"/>
          <p:cNvSpPr/>
          <p:nvPr/>
        </p:nvSpPr>
        <p:spPr>
          <a:xfrm>
            <a:off x="6740872" y="4276725"/>
            <a:ext cx="5067300" cy="1781175"/>
          </a:xfrm>
          <a:custGeom>
            <a:avLst/>
            <a:gdLst/>
            <a:ahLst/>
            <a:cxnLst/>
            <a:rect l="l" t="t" r="r" b="b"/>
            <a:pathLst>
              <a:path w="5067300" h="1781175">
                <a:moveTo>
                  <a:pt x="114298" y="0"/>
                </a:moveTo>
                <a:lnTo>
                  <a:pt x="4953002" y="0"/>
                </a:lnTo>
                <a:cubicBezTo>
                  <a:pt x="5016085" y="0"/>
                  <a:pt x="5067300" y="51215"/>
                  <a:pt x="5067300" y="114298"/>
                </a:cubicBezTo>
                <a:lnTo>
                  <a:pt x="5067300" y="1666877"/>
                </a:lnTo>
                <a:cubicBezTo>
                  <a:pt x="5067300" y="1729960"/>
                  <a:pt x="5016085" y="1781175"/>
                  <a:pt x="4953002" y="1781175"/>
                </a:cubicBezTo>
                <a:lnTo>
                  <a:pt x="114298" y="1781175"/>
                </a:lnTo>
                <a:cubicBezTo>
                  <a:pt x="51215" y="1781175"/>
                  <a:pt x="0" y="1729960"/>
                  <a:pt x="0" y="166687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8" name="Text 55"/>
          <p:cNvSpPr/>
          <p:nvPr/>
        </p:nvSpPr>
        <p:spPr>
          <a:xfrm>
            <a:off x="6898035" y="4433888"/>
            <a:ext cx="482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Evolution</a:t>
            </a:r>
            <a:endParaRPr lang="en-US" sz="1600" dirty="0"/>
          </a:p>
        </p:txBody>
      </p:sp>
      <p:sp>
        <p:nvSpPr>
          <p:cNvPr id="59" name="Shape 56"/>
          <p:cNvSpPr/>
          <p:nvPr/>
        </p:nvSpPr>
        <p:spPr>
          <a:xfrm>
            <a:off x="6898035" y="48910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0" name="Text 57"/>
          <p:cNvSpPr/>
          <p:nvPr/>
        </p:nvSpPr>
        <p:spPr>
          <a:xfrm>
            <a:off x="7126635" y="4776788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2024: Prompt Chains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7126635" y="4967288"/>
            <a:ext cx="1704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Linear, fragile, human-dependent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6898035" y="5310188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57150" y="0"/>
                </a:moveTo>
                <a:lnTo>
                  <a:pt x="57150" y="0"/>
                </a:lnTo>
                <a:cubicBezTo>
                  <a:pt x="88692" y="0"/>
                  <a:pt x="114300" y="25608"/>
                  <a:pt x="114300" y="57150"/>
                </a:cubicBezTo>
                <a:lnTo>
                  <a:pt x="114300" y="57150"/>
                </a:lnTo>
                <a:cubicBezTo>
                  <a:pt x="114300" y="88692"/>
                  <a:pt x="88692" y="114300"/>
                  <a:pt x="57150" y="114300"/>
                </a:cubicBezTo>
                <a:lnTo>
                  <a:pt x="57150" y="114300"/>
                </a:lnTo>
                <a:cubicBezTo>
                  <a:pt x="25608" y="114300"/>
                  <a:pt x="0" y="88692"/>
                  <a:pt x="0" y="571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3" name="Text 60"/>
          <p:cNvSpPr/>
          <p:nvPr/>
        </p:nvSpPr>
        <p:spPr>
          <a:xfrm>
            <a:off x="7126635" y="5195888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2025: Agent Graphs</a:t>
            </a:r>
            <a:endParaRPr lang="en-US" sz="1600" dirty="0"/>
          </a:p>
        </p:txBody>
      </p:sp>
      <p:sp>
        <p:nvSpPr>
          <p:cNvPr id="64" name="Text 61"/>
          <p:cNvSpPr/>
          <p:nvPr/>
        </p:nvSpPr>
        <p:spPr>
          <a:xfrm>
            <a:off x="7126635" y="5386388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Autonomous, resilient, scalable</a:t>
            </a:r>
            <a:endParaRPr lang="en-US" sz="1600" dirty="0"/>
          </a:p>
        </p:txBody>
      </p:sp>
      <p:sp>
        <p:nvSpPr>
          <p:cNvPr id="65" name="Shape 62"/>
          <p:cNvSpPr/>
          <p:nvPr/>
        </p:nvSpPr>
        <p:spPr>
          <a:xfrm>
            <a:off x="6902797" y="5657850"/>
            <a:ext cx="466725" cy="238125"/>
          </a:xfrm>
          <a:custGeom>
            <a:avLst/>
            <a:gdLst/>
            <a:ahLst/>
            <a:cxnLst/>
            <a:rect l="l" t="t" r="r" b="b"/>
            <a:pathLst>
              <a:path w="466725" h="238125">
                <a:moveTo>
                  <a:pt x="119063" y="0"/>
                </a:moveTo>
                <a:lnTo>
                  <a:pt x="347663" y="0"/>
                </a:lnTo>
                <a:cubicBezTo>
                  <a:pt x="413375" y="0"/>
                  <a:pt x="466725" y="53350"/>
                  <a:pt x="466725" y="119063"/>
                </a:cubicBezTo>
                <a:lnTo>
                  <a:pt x="466725" y="119063"/>
                </a:lnTo>
                <a:cubicBezTo>
                  <a:pt x="466725" y="184775"/>
                  <a:pt x="413375" y="238125"/>
                  <a:pt x="347663" y="238125"/>
                </a:cubicBezTo>
                <a:lnTo>
                  <a:pt x="119063" y="238125"/>
                </a:lnTo>
                <a:cubicBezTo>
                  <a:pt x="53350" y="238125"/>
                  <a:pt x="0" y="184775"/>
                  <a:pt x="0" y="119063"/>
                </a:cubicBezTo>
                <a:lnTo>
                  <a:pt x="0" y="119063"/>
                </a:lnTo>
                <a:cubicBezTo>
                  <a:pt x="0" y="53350"/>
                  <a:pt x="53350" y="0"/>
                  <a:pt x="119062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66" name="Text 63"/>
          <p:cNvSpPr/>
          <p:nvPr/>
        </p:nvSpPr>
        <p:spPr>
          <a:xfrm>
            <a:off x="6898035" y="5653088"/>
            <a:ext cx="514350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MCP</a:t>
            </a:r>
            <a:endParaRPr lang="en-US" sz="1600" dirty="0"/>
          </a:p>
        </p:txBody>
      </p:sp>
      <p:sp>
        <p:nvSpPr>
          <p:cNvPr id="67" name="Shape 64"/>
          <p:cNvSpPr/>
          <p:nvPr/>
        </p:nvSpPr>
        <p:spPr>
          <a:xfrm>
            <a:off x="7456884" y="5657850"/>
            <a:ext cx="447675" cy="238125"/>
          </a:xfrm>
          <a:custGeom>
            <a:avLst/>
            <a:gdLst/>
            <a:ahLst/>
            <a:cxnLst/>
            <a:rect l="l" t="t" r="r" b="b"/>
            <a:pathLst>
              <a:path w="447675" h="238125">
                <a:moveTo>
                  <a:pt x="119063" y="0"/>
                </a:moveTo>
                <a:lnTo>
                  <a:pt x="328613" y="0"/>
                </a:lnTo>
                <a:cubicBezTo>
                  <a:pt x="394325" y="0"/>
                  <a:pt x="447675" y="53350"/>
                  <a:pt x="447675" y="119063"/>
                </a:cubicBezTo>
                <a:lnTo>
                  <a:pt x="447675" y="119063"/>
                </a:lnTo>
                <a:cubicBezTo>
                  <a:pt x="447675" y="184775"/>
                  <a:pt x="394325" y="238125"/>
                  <a:pt x="328613" y="238125"/>
                </a:cubicBezTo>
                <a:lnTo>
                  <a:pt x="119063" y="238125"/>
                </a:lnTo>
                <a:cubicBezTo>
                  <a:pt x="53350" y="238125"/>
                  <a:pt x="0" y="184775"/>
                  <a:pt x="0" y="119063"/>
                </a:cubicBezTo>
                <a:lnTo>
                  <a:pt x="0" y="119063"/>
                </a:lnTo>
                <a:cubicBezTo>
                  <a:pt x="0" y="53350"/>
                  <a:pt x="53350" y="0"/>
                  <a:pt x="119062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68" name="Text 65"/>
          <p:cNvSpPr/>
          <p:nvPr/>
        </p:nvSpPr>
        <p:spPr>
          <a:xfrm>
            <a:off x="7452122" y="5653088"/>
            <a:ext cx="495300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A2A</a:t>
            </a:r>
            <a:endParaRPr lang="en-US" sz="1600" dirty="0"/>
          </a:p>
        </p:txBody>
      </p:sp>
      <p:sp>
        <p:nvSpPr>
          <p:cNvPr id="69" name="Shape 66"/>
          <p:cNvSpPr/>
          <p:nvPr/>
        </p:nvSpPr>
        <p:spPr>
          <a:xfrm>
            <a:off x="7985820" y="5657850"/>
            <a:ext cx="895350" cy="238125"/>
          </a:xfrm>
          <a:custGeom>
            <a:avLst/>
            <a:gdLst/>
            <a:ahLst/>
            <a:cxnLst/>
            <a:rect l="l" t="t" r="r" b="b"/>
            <a:pathLst>
              <a:path w="895350" h="238125">
                <a:moveTo>
                  <a:pt x="119063" y="0"/>
                </a:moveTo>
                <a:lnTo>
                  <a:pt x="776288" y="0"/>
                </a:lnTo>
                <a:cubicBezTo>
                  <a:pt x="842000" y="0"/>
                  <a:pt x="895350" y="53350"/>
                  <a:pt x="895350" y="119063"/>
                </a:cubicBezTo>
                <a:lnTo>
                  <a:pt x="895350" y="119063"/>
                </a:lnTo>
                <a:cubicBezTo>
                  <a:pt x="895350" y="184775"/>
                  <a:pt x="842000" y="238125"/>
                  <a:pt x="776288" y="238125"/>
                </a:cubicBezTo>
                <a:lnTo>
                  <a:pt x="119063" y="238125"/>
                </a:lnTo>
                <a:cubicBezTo>
                  <a:pt x="53350" y="238125"/>
                  <a:pt x="0" y="184775"/>
                  <a:pt x="0" y="119063"/>
                </a:cubicBezTo>
                <a:lnTo>
                  <a:pt x="0" y="119063"/>
                </a:lnTo>
                <a:cubicBezTo>
                  <a:pt x="0" y="53350"/>
                  <a:pt x="53350" y="0"/>
                  <a:pt x="119062" y="0"/>
                </a:cubicBezTo>
                <a:close/>
              </a:path>
            </a:pathLst>
          </a:custGeom>
          <a:solidFill>
            <a:srgbClr val="556677">
              <a:alpha val="30196"/>
            </a:srgbClr>
          </a:solidFill>
          <a:ln w="12700">
            <a:solidFill>
              <a:srgbClr val="556677">
                <a:alpha val="50196"/>
              </a:srgbClr>
            </a:solidFill>
            <a:prstDash val="solid"/>
          </a:ln>
        </p:spPr>
      </p:sp>
      <p:sp>
        <p:nvSpPr>
          <p:cNvPr id="70" name="Text 67"/>
          <p:cNvSpPr/>
          <p:nvPr/>
        </p:nvSpPr>
        <p:spPr>
          <a:xfrm>
            <a:off x="7981057" y="5653088"/>
            <a:ext cx="94297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Graph-based</a:t>
            </a:r>
            <a:endParaRPr lang="en-US" sz="1600" dirty="0"/>
          </a:p>
        </p:txBody>
      </p:sp>
      <p:sp>
        <p:nvSpPr>
          <p:cNvPr id="71" name="Shape 68"/>
          <p:cNvSpPr/>
          <p:nvPr/>
        </p:nvSpPr>
        <p:spPr>
          <a:xfrm>
            <a:off x="6740872" y="6181725"/>
            <a:ext cx="5067300" cy="542925"/>
          </a:xfrm>
          <a:custGeom>
            <a:avLst/>
            <a:gdLst/>
            <a:ahLst/>
            <a:cxnLst/>
            <a:rect l="l" t="t" r="r" b="b"/>
            <a:pathLst>
              <a:path w="5067300" h="542925">
                <a:moveTo>
                  <a:pt x="114302" y="0"/>
                </a:moveTo>
                <a:lnTo>
                  <a:pt x="4952998" y="0"/>
                </a:lnTo>
                <a:cubicBezTo>
                  <a:pt x="5016125" y="0"/>
                  <a:pt x="5067300" y="51175"/>
                  <a:pt x="5067300" y="114302"/>
                </a:cubicBezTo>
                <a:lnTo>
                  <a:pt x="5067300" y="428623"/>
                </a:lnTo>
                <a:cubicBezTo>
                  <a:pt x="5067300" y="491750"/>
                  <a:pt x="5016125" y="542925"/>
                  <a:pt x="4952998" y="542925"/>
                </a:cubicBezTo>
                <a:lnTo>
                  <a:pt x="114302" y="542925"/>
                </a:lnTo>
                <a:cubicBezTo>
                  <a:pt x="51175" y="542925"/>
                  <a:pt x="0" y="491750"/>
                  <a:pt x="0" y="428623"/>
                </a:cubicBezTo>
                <a:lnTo>
                  <a:pt x="0" y="114302"/>
                </a:lnTo>
                <a:cubicBezTo>
                  <a:pt x="0" y="51175"/>
                  <a:pt x="51175" y="0"/>
                  <a:pt x="114302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20000"/>
                </a:srgbClr>
              </a:gs>
              <a:gs pos="100000">
                <a:srgbClr val="FF6B6B">
                  <a:alpha val="20000"/>
                </a:srgbClr>
              </a:gs>
            </a:gsLst>
            <a:lin ang="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72" name="Shape 69"/>
          <p:cNvSpPr/>
          <p:nvPr/>
        </p:nvSpPr>
        <p:spPr>
          <a:xfrm>
            <a:off x="8052643" y="637698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3" name="Text 70"/>
          <p:cNvSpPr/>
          <p:nvPr/>
        </p:nvSpPr>
        <p:spPr>
          <a:xfrm>
            <a:off x="7107585" y="6338888"/>
            <a:ext cx="458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for resilience, not hope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452" y="355452"/>
            <a:ext cx="11543300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spc="98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AGENDA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5452" y="604268"/>
            <a:ext cx="11694367" cy="426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5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Presentation Overview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9895" y="1319615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77609" y="1537329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715625" y="1643965"/>
            <a:ext cx="328793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17423" y="1537329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AgenticRAG Paradigm Shift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17423" y="1857236"/>
            <a:ext cx="4620875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Evolution from traditional RAG to autonomous agent systems with 2025 design patterns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09023" y="1319615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426737" y="1537329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545452" y="1643965"/>
            <a:ext cx="36433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066550" y="1537329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Architecture Components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66550" y="1857236"/>
            <a:ext cx="4620875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system design with API Gateway, Orchestrator, and distributed services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9895" y="2790020"/>
            <a:ext cx="5625026" cy="1013038"/>
          </a:xfrm>
          <a:custGeom>
            <a:avLst/>
            <a:gdLst/>
            <a:ahLst/>
            <a:cxnLst/>
            <a:rect l="l" t="t" r="r" b="b"/>
            <a:pathLst>
              <a:path w="5625026" h="1013038">
                <a:moveTo>
                  <a:pt x="106632" y="0"/>
                </a:moveTo>
                <a:lnTo>
                  <a:pt x="5518394" y="0"/>
                </a:lnTo>
                <a:cubicBezTo>
                  <a:pt x="5577285" y="0"/>
                  <a:pt x="5625026" y="47741"/>
                  <a:pt x="5625026" y="106632"/>
                </a:cubicBezTo>
                <a:lnTo>
                  <a:pt x="5625026" y="906406"/>
                </a:lnTo>
                <a:cubicBezTo>
                  <a:pt x="5625026" y="965297"/>
                  <a:pt x="5577285" y="1013038"/>
                  <a:pt x="5518394" y="1013038"/>
                </a:cubicBezTo>
                <a:lnTo>
                  <a:pt x="106632" y="1013038"/>
                </a:lnTo>
                <a:cubicBezTo>
                  <a:pt x="47741" y="1013038"/>
                  <a:pt x="0" y="965297"/>
                  <a:pt x="0" y="906406"/>
                </a:cubicBezTo>
                <a:lnTo>
                  <a:pt x="0" y="106632"/>
                </a:lnTo>
                <a:cubicBezTo>
                  <a:pt x="0" y="47780"/>
                  <a:pt x="47780" y="0"/>
                  <a:pt x="106632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77609" y="3007734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95353" y="3114370"/>
            <a:ext cx="36433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17423" y="3007734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Scalable Vector Database Design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17423" y="3327641"/>
            <a:ext cx="4620875" cy="231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Horizontal sharding, HNSW optimization, and billion-scale performance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09023" y="2790020"/>
            <a:ext cx="5625026" cy="1013038"/>
          </a:xfrm>
          <a:custGeom>
            <a:avLst/>
            <a:gdLst/>
            <a:ahLst/>
            <a:cxnLst/>
            <a:rect l="l" t="t" r="r" b="b"/>
            <a:pathLst>
              <a:path w="5625026" h="1013038">
                <a:moveTo>
                  <a:pt x="106632" y="0"/>
                </a:moveTo>
                <a:lnTo>
                  <a:pt x="5518394" y="0"/>
                </a:lnTo>
                <a:cubicBezTo>
                  <a:pt x="5577285" y="0"/>
                  <a:pt x="5625026" y="47741"/>
                  <a:pt x="5625026" y="106632"/>
                </a:cubicBezTo>
                <a:lnTo>
                  <a:pt x="5625026" y="906406"/>
                </a:lnTo>
                <a:cubicBezTo>
                  <a:pt x="5625026" y="965297"/>
                  <a:pt x="5577285" y="1013038"/>
                  <a:pt x="5518394" y="1013038"/>
                </a:cubicBezTo>
                <a:lnTo>
                  <a:pt x="106632" y="1013038"/>
                </a:lnTo>
                <a:cubicBezTo>
                  <a:pt x="47741" y="1013038"/>
                  <a:pt x="0" y="965297"/>
                  <a:pt x="0" y="906406"/>
                </a:cubicBezTo>
                <a:lnTo>
                  <a:pt x="0" y="106632"/>
                </a:lnTo>
                <a:cubicBezTo>
                  <a:pt x="0" y="47780"/>
                  <a:pt x="47780" y="0"/>
                  <a:pt x="106632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426737" y="3007734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544619" y="3114370"/>
            <a:ext cx="36433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066550" y="3007734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Intelligent Caching Layer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66550" y="3327641"/>
            <a:ext cx="4620875" cy="231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 caching with 73% cost reduction and 67% hit rate optimization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59895" y="4029380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556677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77609" y="4247095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556677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96880" y="4353730"/>
            <a:ext cx="364338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55667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17423" y="4247095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Multi-Agent Orchestration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17423" y="4567001"/>
            <a:ext cx="4620875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MCP and A2A protocols for specialized agent teams with standardized communication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09023" y="4029380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556677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426737" y="4247095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556677">
              <a:alpha val="20000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543647" y="4353730"/>
            <a:ext cx="373224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55667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66550" y="4247095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Resilience &amp; Fault Tolerance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66550" y="4567001"/>
            <a:ext cx="4620875" cy="231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Circuit breakers, retry patterns, and layered failure recovery strategies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59895" y="5499785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577609" y="5717499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703684" y="5824135"/>
            <a:ext cx="355452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07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217423" y="5717499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Deployment Patterns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17423" y="6037406"/>
            <a:ext cx="4620875" cy="2310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Gateway routing, batching strategies, and async message queues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09023" y="5499785"/>
            <a:ext cx="5625026" cy="1244082"/>
          </a:xfrm>
          <a:custGeom>
            <a:avLst/>
            <a:gdLst/>
            <a:ahLst/>
            <a:cxnLst/>
            <a:rect l="l" t="t" r="r" b="b"/>
            <a:pathLst>
              <a:path w="5625026" h="1244082">
                <a:moveTo>
                  <a:pt x="106630" y="0"/>
                </a:moveTo>
                <a:lnTo>
                  <a:pt x="5518396" y="0"/>
                </a:lnTo>
                <a:cubicBezTo>
                  <a:pt x="5577286" y="0"/>
                  <a:pt x="5625026" y="47740"/>
                  <a:pt x="5625026" y="106630"/>
                </a:cubicBezTo>
                <a:lnTo>
                  <a:pt x="5625026" y="1137451"/>
                </a:lnTo>
                <a:cubicBezTo>
                  <a:pt x="5625026" y="1196342"/>
                  <a:pt x="5577286" y="1244082"/>
                  <a:pt x="5518396" y="1244082"/>
                </a:cubicBezTo>
                <a:lnTo>
                  <a:pt x="106630" y="1244082"/>
                </a:lnTo>
                <a:cubicBezTo>
                  <a:pt x="47740" y="1244082"/>
                  <a:pt x="0" y="1196342"/>
                  <a:pt x="0" y="1137451"/>
                </a:cubicBezTo>
                <a:lnTo>
                  <a:pt x="0" y="106630"/>
                </a:lnTo>
                <a:cubicBezTo>
                  <a:pt x="0" y="47779"/>
                  <a:pt x="47779" y="0"/>
                  <a:pt x="10663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6426737" y="5717499"/>
            <a:ext cx="497633" cy="497633"/>
          </a:xfrm>
          <a:custGeom>
            <a:avLst/>
            <a:gdLst/>
            <a:ahLst/>
            <a:cxnLst/>
            <a:rect l="l" t="t" r="r" b="b"/>
            <a:pathLst>
              <a:path w="497633" h="497633">
                <a:moveTo>
                  <a:pt x="106638" y="0"/>
                </a:moveTo>
                <a:lnTo>
                  <a:pt x="390995" y="0"/>
                </a:lnTo>
                <a:cubicBezTo>
                  <a:pt x="449889" y="0"/>
                  <a:pt x="497633" y="47743"/>
                  <a:pt x="497633" y="106638"/>
                </a:cubicBezTo>
                <a:lnTo>
                  <a:pt x="497633" y="390995"/>
                </a:lnTo>
                <a:cubicBezTo>
                  <a:pt x="497633" y="449889"/>
                  <a:pt x="449889" y="497633"/>
                  <a:pt x="390995" y="497633"/>
                </a:cubicBezTo>
                <a:lnTo>
                  <a:pt x="106638" y="497633"/>
                </a:lnTo>
                <a:cubicBezTo>
                  <a:pt x="47743" y="497633"/>
                  <a:pt x="0" y="449889"/>
                  <a:pt x="0" y="390995"/>
                </a:cubicBezTo>
                <a:lnTo>
                  <a:pt x="0" y="106638"/>
                </a:lnTo>
                <a:cubicBezTo>
                  <a:pt x="0" y="47783"/>
                  <a:pt x="47783" y="0"/>
                  <a:pt x="106638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6541981" y="5824135"/>
            <a:ext cx="373224" cy="284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79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08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066550" y="5717499"/>
            <a:ext cx="4638647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Benchmarks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66550" y="6037406"/>
            <a:ext cx="4620875" cy="4620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Real-world metrics: 73% cost reduction, 76% latency improvement, production results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116" y="359116"/>
            <a:ext cx="1153661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b="1" spc="99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PARADIGM SHIFT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9116" y="610498"/>
            <a:ext cx="11635370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45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AgenticRAG Evolution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9116" y="1041437"/>
            <a:ext cx="1155456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linear chains to autonomous agent graphs — 2025 architectural patterns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3605" y="1440954"/>
            <a:ext cx="6221691" cy="1265885"/>
          </a:xfrm>
          <a:custGeom>
            <a:avLst/>
            <a:gdLst/>
            <a:ahLst/>
            <a:cxnLst/>
            <a:rect l="l" t="t" r="r" b="b"/>
            <a:pathLst>
              <a:path w="6221691" h="1265885">
                <a:moveTo>
                  <a:pt x="107739" y="0"/>
                </a:moveTo>
                <a:lnTo>
                  <a:pt x="6113951" y="0"/>
                </a:lnTo>
                <a:cubicBezTo>
                  <a:pt x="6173454" y="0"/>
                  <a:pt x="6221691" y="48237"/>
                  <a:pt x="6221691" y="107739"/>
                </a:cubicBezTo>
                <a:lnTo>
                  <a:pt x="6221691" y="1158146"/>
                </a:lnTo>
                <a:cubicBezTo>
                  <a:pt x="6221691" y="1217649"/>
                  <a:pt x="6173454" y="1265885"/>
                  <a:pt x="6113951" y="1265885"/>
                </a:cubicBezTo>
                <a:lnTo>
                  <a:pt x="107739" y="1265885"/>
                </a:lnTo>
                <a:cubicBezTo>
                  <a:pt x="48237" y="1265885"/>
                  <a:pt x="0" y="1217649"/>
                  <a:pt x="0" y="1158146"/>
                </a:cubicBezTo>
                <a:lnTo>
                  <a:pt x="0" y="107739"/>
                </a:lnTo>
                <a:cubicBezTo>
                  <a:pt x="0" y="48237"/>
                  <a:pt x="48237" y="0"/>
                  <a:pt x="10773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1741" y="1589090"/>
            <a:ext cx="359116" cy="359116"/>
          </a:xfrm>
          <a:custGeom>
            <a:avLst/>
            <a:gdLst/>
            <a:ahLst/>
            <a:cxnLst/>
            <a:rect l="l" t="t" r="r" b="b"/>
            <a:pathLst>
              <a:path w="359116" h="359116">
                <a:moveTo>
                  <a:pt x="71823" y="0"/>
                </a:moveTo>
                <a:lnTo>
                  <a:pt x="287293" y="0"/>
                </a:lnTo>
                <a:cubicBezTo>
                  <a:pt x="326960" y="0"/>
                  <a:pt x="359116" y="32156"/>
                  <a:pt x="359116" y="71823"/>
                </a:cubicBezTo>
                <a:lnTo>
                  <a:pt x="359116" y="287293"/>
                </a:lnTo>
                <a:cubicBezTo>
                  <a:pt x="359116" y="326960"/>
                  <a:pt x="326960" y="359116"/>
                  <a:pt x="287293" y="359116"/>
                </a:cubicBezTo>
                <a:lnTo>
                  <a:pt x="71823" y="359116"/>
                </a:lnTo>
                <a:cubicBezTo>
                  <a:pt x="32156" y="359116"/>
                  <a:pt x="0" y="326960"/>
                  <a:pt x="0" y="28729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12742" y="1687847"/>
            <a:ext cx="161602" cy="161602"/>
          </a:xfrm>
          <a:custGeom>
            <a:avLst/>
            <a:gdLst/>
            <a:ahLst/>
            <a:cxnLst/>
            <a:rect l="l" t="t" r="r" b="b"/>
            <a:pathLst>
              <a:path w="161602" h="161602">
                <a:moveTo>
                  <a:pt x="151534" y="60601"/>
                </a:moveTo>
                <a:lnTo>
                  <a:pt x="154027" y="60601"/>
                </a:lnTo>
                <a:cubicBezTo>
                  <a:pt x="158225" y="60601"/>
                  <a:pt x="161602" y="57224"/>
                  <a:pt x="161602" y="53026"/>
                </a:cubicBezTo>
                <a:lnTo>
                  <a:pt x="161602" y="7575"/>
                </a:lnTo>
                <a:cubicBezTo>
                  <a:pt x="161602" y="4514"/>
                  <a:pt x="159772" y="1736"/>
                  <a:pt x="156931" y="568"/>
                </a:cubicBezTo>
                <a:cubicBezTo>
                  <a:pt x="154090" y="-600"/>
                  <a:pt x="150839" y="63"/>
                  <a:pt x="148662" y="2209"/>
                </a:cubicBezTo>
                <a:lnTo>
                  <a:pt x="132343" y="18559"/>
                </a:lnTo>
                <a:cubicBezTo>
                  <a:pt x="118361" y="6975"/>
                  <a:pt x="100370" y="0"/>
                  <a:pt x="80801" y="0"/>
                </a:cubicBezTo>
                <a:cubicBezTo>
                  <a:pt x="40085" y="0"/>
                  <a:pt x="6407" y="30111"/>
                  <a:pt x="821" y="69281"/>
                </a:cubicBezTo>
                <a:cubicBezTo>
                  <a:pt x="32" y="74804"/>
                  <a:pt x="3851" y="79917"/>
                  <a:pt x="9374" y="80706"/>
                </a:cubicBezTo>
                <a:cubicBezTo>
                  <a:pt x="14898" y="81496"/>
                  <a:pt x="20011" y="77645"/>
                  <a:pt x="20800" y="72153"/>
                </a:cubicBezTo>
                <a:cubicBezTo>
                  <a:pt x="24998" y="42768"/>
                  <a:pt x="50280" y="20200"/>
                  <a:pt x="80801" y="20200"/>
                </a:cubicBezTo>
                <a:cubicBezTo>
                  <a:pt x="94815" y="20200"/>
                  <a:pt x="107693" y="24935"/>
                  <a:pt x="117951" y="32920"/>
                </a:cubicBezTo>
                <a:lnTo>
                  <a:pt x="103211" y="47660"/>
                </a:lnTo>
                <a:cubicBezTo>
                  <a:pt x="101033" y="49838"/>
                  <a:pt x="100402" y="53089"/>
                  <a:pt x="101570" y="55930"/>
                </a:cubicBezTo>
                <a:cubicBezTo>
                  <a:pt x="102737" y="58770"/>
                  <a:pt x="105515" y="60601"/>
                  <a:pt x="108577" y="60601"/>
                </a:cubicBezTo>
                <a:lnTo>
                  <a:pt x="151534" y="60601"/>
                </a:lnTo>
                <a:close/>
                <a:moveTo>
                  <a:pt x="160813" y="92322"/>
                </a:moveTo>
                <a:cubicBezTo>
                  <a:pt x="161602" y="86798"/>
                  <a:pt x="157752" y="81685"/>
                  <a:pt x="152260" y="80896"/>
                </a:cubicBezTo>
                <a:cubicBezTo>
                  <a:pt x="146768" y="80107"/>
                  <a:pt x="141623" y="83957"/>
                  <a:pt x="140834" y="89449"/>
                </a:cubicBezTo>
                <a:cubicBezTo>
                  <a:pt x="136636" y="118803"/>
                  <a:pt x="111354" y="141370"/>
                  <a:pt x="80833" y="141370"/>
                </a:cubicBezTo>
                <a:cubicBezTo>
                  <a:pt x="66819" y="141370"/>
                  <a:pt x="53941" y="136636"/>
                  <a:pt x="43683" y="128651"/>
                </a:cubicBezTo>
                <a:lnTo>
                  <a:pt x="58391" y="113942"/>
                </a:lnTo>
                <a:cubicBezTo>
                  <a:pt x="60569" y="111764"/>
                  <a:pt x="61201" y="108513"/>
                  <a:pt x="60033" y="105673"/>
                </a:cubicBezTo>
                <a:cubicBezTo>
                  <a:pt x="58865" y="102832"/>
                  <a:pt x="56087" y="101001"/>
                  <a:pt x="53026" y="101001"/>
                </a:cubicBezTo>
                <a:lnTo>
                  <a:pt x="7575" y="101001"/>
                </a:lnTo>
                <a:cubicBezTo>
                  <a:pt x="3377" y="101001"/>
                  <a:pt x="0" y="104379"/>
                  <a:pt x="0" y="108577"/>
                </a:cubicBezTo>
                <a:lnTo>
                  <a:pt x="0" y="154027"/>
                </a:lnTo>
                <a:cubicBezTo>
                  <a:pt x="0" y="157089"/>
                  <a:pt x="1831" y="159866"/>
                  <a:pt x="4671" y="161034"/>
                </a:cubicBezTo>
                <a:cubicBezTo>
                  <a:pt x="7512" y="162202"/>
                  <a:pt x="10763" y="161539"/>
                  <a:pt x="12941" y="159393"/>
                </a:cubicBezTo>
                <a:lnTo>
                  <a:pt x="29290" y="143043"/>
                </a:lnTo>
                <a:cubicBezTo>
                  <a:pt x="43241" y="154627"/>
                  <a:pt x="61232" y="161602"/>
                  <a:pt x="80801" y="161602"/>
                </a:cubicBezTo>
                <a:cubicBezTo>
                  <a:pt x="121517" y="161602"/>
                  <a:pt x="155195" y="131491"/>
                  <a:pt x="160782" y="92322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8" name="Text 6"/>
          <p:cNvSpPr/>
          <p:nvPr/>
        </p:nvSpPr>
        <p:spPr>
          <a:xfrm>
            <a:off x="978592" y="1589090"/>
            <a:ext cx="553937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Reflection Pattern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78592" y="1876383"/>
            <a:ext cx="5530392" cy="395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3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Self-Correction Loop:</a:t>
            </a:r>
            <a:pPr>
              <a:lnSpc>
                <a:spcPct val="110000"/>
              </a:lnSpc>
            </a:pPr>
            <a:r>
              <a:rPr lang="en-US" sz="1131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Dual-model architecture where one generates output and a "Critic" agent evaluates against business rules.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996548" y="2334256"/>
            <a:ext cx="125691" cy="125691"/>
          </a:xfrm>
          <a:custGeom>
            <a:avLst/>
            <a:gdLst/>
            <a:ahLst/>
            <a:cxnLst/>
            <a:rect l="l" t="t" r="r" b="b"/>
            <a:pathLst>
              <a:path w="125691" h="125691">
                <a:moveTo>
                  <a:pt x="15711" y="15711"/>
                </a:moveTo>
                <a:cubicBezTo>
                  <a:pt x="15711" y="11366"/>
                  <a:pt x="12201" y="7856"/>
                  <a:pt x="7856" y="7856"/>
                </a:cubicBezTo>
                <a:cubicBezTo>
                  <a:pt x="3511" y="7856"/>
                  <a:pt x="0" y="11366"/>
                  <a:pt x="0" y="15711"/>
                </a:cubicBezTo>
                <a:lnTo>
                  <a:pt x="0" y="98196"/>
                </a:lnTo>
                <a:cubicBezTo>
                  <a:pt x="0" y="109047"/>
                  <a:pt x="8789" y="117835"/>
                  <a:pt x="19639" y="117835"/>
                </a:cubicBezTo>
                <a:lnTo>
                  <a:pt x="117835" y="117835"/>
                </a:lnTo>
                <a:cubicBezTo>
                  <a:pt x="122180" y="117835"/>
                  <a:pt x="125691" y="114325"/>
                  <a:pt x="125691" y="109979"/>
                </a:cubicBezTo>
                <a:cubicBezTo>
                  <a:pt x="125691" y="105634"/>
                  <a:pt x="122180" y="102124"/>
                  <a:pt x="117835" y="102124"/>
                </a:cubicBezTo>
                <a:lnTo>
                  <a:pt x="19639" y="102124"/>
                </a:lnTo>
                <a:cubicBezTo>
                  <a:pt x="17479" y="102124"/>
                  <a:pt x="15711" y="100356"/>
                  <a:pt x="15711" y="98196"/>
                </a:cubicBezTo>
                <a:lnTo>
                  <a:pt x="15711" y="15711"/>
                </a:lnTo>
                <a:close/>
                <a:moveTo>
                  <a:pt x="115527" y="36971"/>
                </a:moveTo>
                <a:cubicBezTo>
                  <a:pt x="118596" y="33902"/>
                  <a:pt x="118596" y="28919"/>
                  <a:pt x="115527" y="25850"/>
                </a:cubicBezTo>
                <a:cubicBezTo>
                  <a:pt x="112459" y="22781"/>
                  <a:pt x="107475" y="22781"/>
                  <a:pt x="104407" y="25850"/>
                </a:cubicBezTo>
                <a:lnTo>
                  <a:pt x="78557" y="51725"/>
                </a:lnTo>
                <a:lnTo>
                  <a:pt x="64466" y="37658"/>
                </a:lnTo>
                <a:cubicBezTo>
                  <a:pt x="61397" y="34589"/>
                  <a:pt x="56414" y="34589"/>
                  <a:pt x="53345" y="37658"/>
                </a:cubicBezTo>
                <a:lnTo>
                  <a:pt x="29778" y="61225"/>
                </a:lnTo>
                <a:cubicBezTo>
                  <a:pt x="26709" y="64294"/>
                  <a:pt x="26709" y="69277"/>
                  <a:pt x="29778" y="72346"/>
                </a:cubicBezTo>
                <a:cubicBezTo>
                  <a:pt x="32847" y="75414"/>
                  <a:pt x="37830" y="75414"/>
                  <a:pt x="40899" y="72346"/>
                </a:cubicBezTo>
                <a:lnTo>
                  <a:pt x="58918" y="54327"/>
                </a:lnTo>
                <a:lnTo>
                  <a:pt x="73009" y="68418"/>
                </a:lnTo>
                <a:cubicBezTo>
                  <a:pt x="76077" y="71487"/>
                  <a:pt x="81061" y="71487"/>
                  <a:pt x="84129" y="68418"/>
                </a:cubicBezTo>
                <a:lnTo>
                  <a:pt x="115552" y="36995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1" name="Text 9"/>
          <p:cNvSpPr/>
          <p:nvPr/>
        </p:nvSpPr>
        <p:spPr>
          <a:xfrm>
            <a:off x="1165581" y="2307323"/>
            <a:ext cx="1420057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20% performance boost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666018" y="2307323"/>
            <a:ext cx="131975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Hallucination reduction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63605" y="2823552"/>
            <a:ext cx="6221691" cy="1265885"/>
          </a:xfrm>
          <a:custGeom>
            <a:avLst/>
            <a:gdLst/>
            <a:ahLst/>
            <a:cxnLst/>
            <a:rect l="l" t="t" r="r" b="b"/>
            <a:pathLst>
              <a:path w="6221691" h="1265885">
                <a:moveTo>
                  <a:pt x="107739" y="0"/>
                </a:moveTo>
                <a:lnTo>
                  <a:pt x="6113951" y="0"/>
                </a:lnTo>
                <a:cubicBezTo>
                  <a:pt x="6173454" y="0"/>
                  <a:pt x="6221691" y="48237"/>
                  <a:pt x="6221691" y="107739"/>
                </a:cubicBezTo>
                <a:lnTo>
                  <a:pt x="6221691" y="1158146"/>
                </a:lnTo>
                <a:cubicBezTo>
                  <a:pt x="6221691" y="1217649"/>
                  <a:pt x="6173454" y="1265885"/>
                  <a:pt x="6113951" y="1265885"/>
                </a:cubicBezTo>
                <a:lnTo>
                  <a:pt x="107739" y="1265885"/>
                </a:lnTo>
                <a:cubicBezTo>
                  <a:pt x="48237" y="1265885"/>
                  <a:pt x="0" y="1217649"/>
                  <a:pt x="0" y="1158146"/>
                </a:cubicBezTo>
                <a:lnTo>
                  <a:pt x="0" y="107739"/>
                </a:lnTo>
                <a:cubicBezTo>
                  <a:pt x="0" y="48237"/>
                  <a:pt x="48237" y="0"/>
                  <a:pt x="10773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11741" y="2971688"/>
            <a:ext cx="359116" cy="359116"/>
          </a:xfrm>
          <a:custGeom>
            <a:avLst/>
            <a:gdLst/>
            <a:ahLst/>
            <a:cxnLst/>
            <a:rect l="l" t="t" r="r" b="b"/>
            <a:pathLst>
              <a:path w="359116" h="359116">
                <a:moveTo>
                  <a:pt x="71823" y="0"/>
                </a:moveTo>
                <a:lnTo>
                  <a:pt x="287293" y="0"/>
                </a:lnTo>
                <a:cubicBezTo>
                  <a:pt x="326960" y="0"/>
                  <a:pt x="359116" y="32156"/>
                  <a:pt x="359116" y="71823"/>
                </a:cubicBezTo>
                <a:lnTo>
                  <a:pt x="359116" y="287293"/>
                </a:lnTo>
                <a:cubicBezTo>
                  <a:pt x="359116" y="326960"/>
                  <a:pt x="326960" y="359116"/>
                  <a:pt x="287293" y="359116"/>
                </a:cubicBezTo>
                <a:lnTo>
                  <a:pt x="71823" y="359116"/>
                </a:lnTo>
                <a:cubicBezTo>
                  <a:pt x="32156" y="359116"/>
                  <a:pt x="0" y="326960"/>
                  <a:pt x="0" y="28729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92542" y="3070445"/>
            <a:ext cx="202003" cy="161602"/>
          </a:xfrm>
          <a:custGeom>
            <a:avLst/>
            <a:gdLst/>
            <a:ahLst/>
            <a:cxnLst/>
            <a:rect l="l" t="t" r="r" b="b"/>
            <a:pathLst>
              <a:path w="202003" h="161602">
                <a:moveTo>
                  <a:pt x="101001" y="5050"/>
                </a:moveTo>
                <a:cubicBezTo>
                  <a:pt x="119118" y="5050"/>
                  <a:pt x="133827" y="19759"/>
                  <a:pt x="133827" y="37876"/>
                </a:cubicBezTo>
                <a:cubicBezTo>
                  <a:pt x="133827" y="55992"/>
                  <a:pt x="119118" y="70701"/>
                  <a:pt x="101001" y="70701"/>
                </a:cubicBezTo>
                <a:cubicBezTo>
                  <a:pt x="82885" y="70701"/>
                  <a:pt x="68176" y="55992"/>
                  <a:pt x="68176" y="37876"/>
                </a:cubicBezTo>
                <a:cubicBezTo>
                  <a:pt x="68176" y="19759"/>
                  <a:pt x="82885" y="5050"/>
                  <a:pt x="101001" y="5050"/>
                </a:cubicBezTo>
                <a:close/>
                <a:moveTo>
                  <a:pt x="30300" y="27775"/>
                </a:moveTo>
                <a:cubicBezTo>
                  <a:pt x="42843" y="27775"/>
                  <a:pt x="53026" y="37958"/>
                  <a:pt x="53026" y="50501"/>
                </a:cubicBezTo>
                <a:cubicBezTo>
                  <a:pt x="53026" y="63043"/>
                  <a:pt x="42843" y="73226"/>
                  <a:pt x="30300" y="73226"/>
                </a:cubicBezTo>
                <a:cubicBezTo>
                  <a:pt x="17758" y="73226"/>
                  <a:pt x="7575" y="63043"/>
                  <a:pt x="7575" y="50501"/>
                </a:cubicBezTo>
                <a:cubicBezTo>
                  <a:pt x="7575" y="37958"/>
                  <a:pt x="17758" y="27775"/>
                  <a:pt x="30300" y="27775"/>
                </a:cubicBezTo>
                <a:close/>
                <a:moveTo>
                  <a:pt x="0" y="131302"/>
                </a:moveTo>
                <a:cubicBezTo>
                  <a:pt x="0" y="108987"/>
                  <a:pt x="18086" y="90901"/>
                  <a:pt x="40401" y="90901"/>
                </a:cubicBezTo>
                <a:cubicBezTo>
                  <a:pt x="44441" y="90901"/>
                  <a:pt x="48354" y="91501"/>
                  <a:pt x="52047" y="92606"/>
                </a:cubicBezTo>
                <a:cubicBezTo>
                  <a:pt x="41663" y="104221"/>
                  <a:pt x="35351" y="119560"/>
                  <a:pt x="35351" y="136352"/>
                </a:cubicBezTo>
                <a:lnTo>
                  <a:pt x="35351" y="141402"/>
                </a:lnTo>
                <a:cubicBezTo>
                  <a:pt x="35351" y="145000"/>
                  <a:pt x="36108" y="148409"/>
                  <a:pt x="37465" y="151502"/>
                </a:cubicBezTo>
                <a:lnTo>
                  <a:pt x="10100" y="151502"/>
                </a:lnTo>
                <a:cubicBezTo>
                  <a:pt x="4514" y="151502"/>
                  <a:pt x="0" y="146989"/>
                  <a:pt x="0" y="141402"/>
                </a:cubicBezTo>
                <a:lnTo>
                  <a:pt x="0" y="131302"/>
                </a:lnTo>
                <a:close/>
                <a:moveTo>
                  <a:pt x="164538" y="151502"/>
                </a:moveTo>
                <a:cubicBezTo>
                  <a:pt x="165895" y="148409"/>
                  <a:pt x="166652" y="145000"/>
                  <a:pt x="166652" y="141402"/>
                </a:cubicBezTo>
                <a:lnTo>
                  <a:pt x="166652" y="136352"/>
                </a:lnTo>
                <a:cubicBezTo>
                  <a:pt x="166652" y="119560"/>
                  <a:pt x="160340" y="104221"/>
                  <a:pt x="149956" y="92606"/>
                </a:cubicBezTo>
                <a:cubicBezTo>
                  <a:pt x="153648" y="91501"/>
                  <a:pt x="157562" y="90901"/>
                  <a:pt x="161602" y="90901"/>
                </a:cubicBezTo>
                <a:cubicBezTo>
                  <a:pt x="183917" y="90901"/>
                  <a:pt x="202003" y="108987"/>
                  <a:pt x="202003" y="131302"/>
                </a:cubicBezTo>
                <a:lnTo>
                  <a:pt x="202003" y="141402"/>
                </a:lnTo>
                <a:cubicBezTo>
                  <a:pt x="202003" y="146989"/>
                  <a:pt x="197489" y="151502"/>
                  <a:pt x="191903" y="151502"/>
                </a:cubicBezTo>
                <a:lnTo>
                  <a:pt x="164538" y="151502"/>
                </a:lnTo>
                <a:close/>
                <a:moveTo>
                  <a:pt x="148977" y="50501"/>
                </a:moveTo>
                <a:cubicBezTo>
                  <a:pt x="148977" y="37958"/>
                  <a:pt x="159160" y="27775"/>
                  <a:pt x="171703" y="27775"/>
                </a:cubicBezTo>
                <a:cubicBezTo>
                  <a:pt x="184245" y="27775"/>
                  <a:pt x="194428" y="37958"/>
                  <a:pt x="194428" y="50501"/>
                </a:cubicBezTo>
                <a:cubicBezTo>
                  <a:pt x="194428" y="63043"/>
                  <a:pt x="184245" y="73226"/>
                  <a:pt x="171703" y="73226"/>
                </a:cubicBezTo>
                <a:cubicBezTo>
                  <a:pt x="159160" y="73226"/>
                  <a:pt x="148977" y="63043"/>
                  <a:pt x="148977" y="50501"/>
                </a:cubicBezTo>
                <a:close/>
                <a:moveTo>
                  <a:pt x="50501" y="136352"/>
                </a:moveTo>
                <a:cubicBezTo>
                  <a:pt x="50501" y="108450"/>
                  <a:pt x="73100" y="85851"/>
                  <a:pt x="101001" y="85851"/>
                </a:cubicBezTo>
                <a:cubicBezTo>
                  <a:pt x="128903" y="85851"/>
                  <a:pt x="151502" y="108450"/>
                  <a:pt x="151502" y="136352"/>
                </a:cubicBezTo>
                <a:lnTo>
                  <a:pt x="151502" y="141402"/>
                </a:lnTo>
                <a:cubicBezTo>
                  <a:pt x="151502" y="146989"/>
                  <a:pt x="146989" y="151502"/>
                  <a:pt x="141402" y="151502"/>
                </a:cubicBezTo>
                <a:lnTo>
                  <a:pt x="60601" y="151502"/>
                </a:lnTo>
                <a:cubicBezTo>
                  <a:pt x="55014" y="151502"/>
                  <a:pt x="50501" y="146989"/>
                  <a:pt x="50501" y="141402"/>
                </a:cubicBezTo>
                <a:lnTo>
                  <a:pt x="50501" y="136352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6" name="Text 14"/>
          <p:cNvSpPr/>
          <p:nvPr/>
        </p:nvSpPr>
        <p:spPr>
          <a:xfrm>
            <a:off x="978592" y="2971688"/>
            <a:ext cx="553937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Multi-Agent Orchestrator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78592" y="3258981"/>
            <a:ext cx="5530392" cy="395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3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Specialized Agent Teams:</a:t>
            </a:r>
            <a:pPr>
              <a:lnSpc>
                <a:spcPct val="110000"/>
              </a:lnSpc>
            </a:pPr>
            <a:r>
              <a:rPr lang="en-US" sz="1131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Replace monolithic LLMs with modular agents — Researcher, Compliance Checker, Writer — each with domain expertise.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96548" y="3716854"/>
            <a:ext cx="125691" cy="125691"/>
          </a:xfrm>
          <a:custGeom>
            <a:avLst/>
            <a:gdLst/>
            <a:ahLst/>
            <a:cxnLst/>
            <a:rect l="l" t="t" r="r" b="b"/>
            <a:pathLst>
              <a:path w="125691" h="125691">
                <a:moveTo>
                  <a:pt x="62845" y="0"/>
                </a:moveTo>
                <a:cubicBezTo>
                  <a:pt x="63975" y="0"/>
                  <a:pt x="65104" y="245"/>
                  <a:pt x="66135" y="712"/>
                </a:cubicBezTo>
                <a:lnTo>
                  <a:pt x="112385" y="20327"/>
                </a:lnTo>
                <a:cubicBezTo>
                  <a:pt x="117786" y="22610"/>
                  <a:pt x="121812" y="27937"/>
                  <a:pt x="121787" y="34369"/>
                </a:cubicBezTo>
                <a:cubicBezTo>
                  <a:pt x="121665" y="58721"/>
                  <a:pt x="111649" y="103278"/>
                  <a:pt x="69351" y="123530"/>
                </a:cubicBezTo>
                <a:cubicBezTo>
                  <a:pt x="65251" y="125494"/>
                  <a:pt x="60489" y="125494"/>
                  <a:pt x="56389" y="123530"/>
                </a:cubicBezTo>
                <a:cubicBezTo>
                  <a:pt x="14067" y="103278"/>
                  <a:pt x="4075" y="58721"/>
                  <a:pt x="3952" y="34369"/>
                </a:cubicBezTo>
                <a:cubicBezTo>
                  <a:pt x="3928" y="27937"/>
                  <a:pt x="7954" y="22610"/>
                  <a:pt x="13355" y="20327"/>
                </a:cubicBezTo>
                <a:lnTo>
                  <a:pt x="59580" y="712"/>
                </a:lnTo>
                <a:cubicBezTo>
                  <a:pt x="60611" y="245"/>
                  <a:pt x="61716" y="0"/>
                  <a:pt x="62845" y="0"/>
                </a:cubicBezTo>
                <a:close/>
                <a:moveTo>
                  <a:pt x="62845" y="16399"/>
                </a:moveTo>
                <a:lnTo>
                  <a:pt x="62845" y="109218"/>
                </a:lnTo>
                <a:cubicBezTo>
                  <a:pt x="96723" y="92820"/>
                  <a:pt x="105831" y="56487"/>
                  <a:pt x="106052" y="34737"/>
                </a:cubicBezTo>
                <a:lnTo>
                  <a:pt x="62845" y="16423"/>
                </a:lnTo>
                <a:lnTo>
                  <a:pt x="62845" y="16423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9" name="Text 17"/>
          <p:cNvSpPr/>
          <p:nvPr/>
        </p:nvSpPr>
        <p:spPr>
          <a:xfrm>
            <a:off x="1165581" y="3689920"/>
            <a:ext cx="899338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Fault tolerance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146001" y="3689920"/>
            <a:ext cx="1598068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recovery paths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63605" y="4206150"/>
            <a:ext cx="6221691" cy="1265885"/>
          </a:xfrm>
          <a:custGeom>
            <a:avLst/>
            <a:gdLst/>
            <a:ahLst/>
            <a:cxnLst/>
            <a:rect l="l" t="t" r="r" b="b"/>
            <a:pathLst>
              <a:path w="6221691" h="1265885">
                <a:moveTo>
                  <a:pt x="107739" y="0"/>
                </a:moveTo>
                <a:lnTo>
                  <a:pt x="6113951" y="0"/>
                </a:lnTo>
                <a:cubicBezTo>
                  <a:pt x="6173454" y="0"/>
                  <a:pt x="6221691" y="48237"/>
                  <a:pt x="6221691" y="107739"/>
                </a:cubicBezTo>
                <a:lnTo>
                  <a:pt x="6221691" y="1158146"/>
                </a:lnTo>
                <a:cubicBezTo>
                  <a:pt x="6221691" y="1217649"/>
                  <a:pt x="6173454" y="1265885"/>
                  <a:pt x="6113951" y="1265885"/>
                </a:cubicBezTo>
                <a:lnTo>
                  <a:pt x="107739" y="1265885"/>
                </a:lnTo>
                <a:cubicBezTo>
                  <a:pt x="48237" y="1265885"/>
                  <a:pt x="0" y="1217649"/>
                  <a:pt x="0" y="1158146"/>
                </a:cubicBezTo>
                <a:lnTo>
                  <a:pt x="0" y="107739"/>
                </a:lnTo>
                <a:cubicBezTo>
                  <a:pt x="0" y="48237"/>
                  <a:pt x="48237" y="0"/>
                  <a:pt x="10773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11741" y="4354286"/>
            <a:ext cx="359116" cy="359116"/>
          </a:xfrm>
          <a:custGeom>
            <a:avLst/>
            <a:gdLst/>
            <a:ahLst/>
            <a:cxnLst/>
            <a:rect l="l" t="t" r="r" b="b"/>
            <a:pathLst>
              <a:path w="359116" h="359116">
                <a:moveTo>
                  <a:pt x="71823" y="0"/>
                </a:moveTo>
                <a:lnTo>
                  <a:pt x="287293" y="0"/>
                </a:lnTo>
                <a:cubicBezTo>
                  <a:pt x="326960" y="0"/>
                  <a:pt x="359116" y="32156"/>
                  <a:pt x="359116" y="71823"/>
                </a:cubicBezTo>
                <a:lnTo>
                  <a:pt x="359116" y="287293"/>
                </a:lnTo>
                <a:cubicBezTo>
                  <a:pt x="359116" y="326960"/>
                  <a:pt x="326960" y="359116"/>
                  <a:pt x="287293" y="359116"/>
                </a:cubicBezTo>
                <a:lnTo>
                  <a:pt x="71823" y="359116"/>
                </a:lnTo>
                <a:cubicBezTo>
                  <a:pt x="32156" y="359116"/>
                  <a:pt x="0" y="326960"/>
                  <a:pt x="0" y="28729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12742" y="4453043"/>
            <a:ext cx="161602" cy="161602"/>
          </a:xfrm>
          <a:custGeom>
            <a:avLst/>
            <a:gdLst/>
            <a:ahLst/>
            <a:cxnLst/>
            <a:rect l="l" t="t" r="r" b="b"/>
            <a:pathLst>
              <a:path w="161602" h="161602">
                <a:moveTo>
                  <a:pt x="60601" y="20200"/>
                </a:moveTo>
                <a:cubicBezTo>
                  <a:pt x="60601" y="14614"/>
                  <a:pt x="65114" y="10100"/>
                  <a:pt x="70701" y="10100"/>
                </a:cubicBezTo>
                <a:lnTo>
                  <a:pt x="90901" y="10100"/>
                </a:lnTo>
                <a:cubicBezTo>
                  <a:pt x="96488" y="10100"/>
                  <a:pt x="101001" y="14614"/>
                  <a:pt x="101001" y="20200"/>
                </a:cubicBezTo>
                <a:lnTo>
                  <a:pt x="101001" y="40401"/>
                </a:lnTo>
                <a:cubicBezTo>
                  <a:pt x="101001" y="45987"/>
                  <a:pt x="96488" y="50501"/>
                  <a:pt x="90901" y="50501"/>
                </a:cubicBezTo>
                <a:lnTo>
                  <a:pt x="88376" y="50501"/>
                </a:lnTo>
                <a:lnTo>
                  <a:pt x="88376" y="70701"/>
                </a:lnTo>
                <a:lnTo>
                  <a:pt x="126252" y="70701"/>
                </a:lnTo>
                <a:cubicBezTo>
                  <a:pt x="138814" y="70701"/>
                  <a:pt x="148977" y="80864"/>
                  <a:pt x="148977" y="93426"/>
                </a:cubicBezTo>
                <a:lnTo>
                  <a:pt x="148977" y="111102"/>
                </a:lnTo>
                <a:lnTo>
                  <a:pt x="151502" y="111102"/>
                </a:lnTo>
                <a:cubicBezTo>
                  <a:pt x="157089" y="111102"/>
                  <a:pt x="161602" y="115615"/>
                  <a:pt x="161602" y="121202"/>
                </a:cubicBezTo>
                <a:lnTo>
                  <a:pt x="161602" y="141402"/>
                </a:lnTo>
                <a:cubicBezTo>
                  <a:pt x="161602" y="146989"/>
                  <a:pt x="157089" y="151502"/>
                  <a:pt x="151502" y="151502"/>
                </a:cubicBezTo>
                <a:lnTo>
                  <a:pt x="131302" y="151502"/>
                </a:lnTo>
                <a:cubicBezTo>
                  <a:pt x="125715" y="151502"/>
                  <a:pt x="121202" y="146989"/>
                  <a:pt x="121202" y="141402"/>
                </a:cubicBezTo>
                <a:lnTo>
                  <a:pt x="121202" y="121202"/>
                </a:lnTo>
                <a:cubicBezTo>
                  <a:pt x="121202" y="115615"/>
                  <a:pt x="125715" y="111102"/>
                  <a:pt x="131302" y="111102"/>
                </a:cubicBezTo>
                <a:lnTo>
                  <a:pt x="133827" y="111102"/>
                </a:lnTo>
                <a:lnTo>
                  <a:pt x="133827" y="93426"/>
                </a:lnTo>
                <a:cubicBezTo>
                  <a:pt x="133827" y="89228"/>
                  <a:pt x="130450" y="85851"/>
                  <a:pt x="126252" y="85851"/>
                </a:cubicBezTo>
                <a:lnTo>
                  <a:pt x="88376" y="85851"/>
                </a:lnTo>
                <a:lnTo>
                  <a:pt x="88376" y="111102"/>
                </a:lnTo>
                <a:lnTo>
                  <a:pt x="90901" y="111102"/>
                </a:lnTo>
                <a:cubicBezTo>
                  <a:pt x="96488" y="111102"/>
                  <a:pt x="101001" y="115615"/>
                  <a:pt x="101001" y="121202"/>
                </a:cubicBezTo>
                <a:lnTo>
                  <a:pt x="101001" y="141402"/>
                </a:lnTo>
                <a:cubicBezTo>
                  <a:pt x="101001" y="146989"/>
                  <a:pt x="96488" y="151502"/>
                  <a:pt x="90901" y="151502"/>
                </a:cubicBezTo>
                <a:lnTo>
                  <a:pt x="70701" y="151502"/>
                </a:lnTo>
                <a:cubicBezTo>
                  <a:pt x="65114" y="151502"/>
                  <a:pt x="60601" y="146989"/>
                  <a:pt x="60601" y="141402"/>
                </a:cubicBezTo>
                <a:lnTo>
                  <a:pt x="60601" y="121202"/>
                </a:lnTo>
                <a:cubicBezTo>
                  <a:pt x="60601" y="115615"/>
                  <a:pt x="65114" y="111102"/>
                  <a:pt x="70701" y="111102"/>
                </a:cubicBezTo>
                <a:lnTo>
                  <a:pt x="73226" y="111102"/>
                </a:lnTo>
                <a:lnTo>
                  <a:pt x="73226" y="85851"/>
                </a:lnTo>
                <a:lnTo>
                  <a:pt x="35351" y="85851"/>
                </a:lnTo>
                <a:cubicBezTo>
                  <a:pt x="31153" y="85851"/>
                  <a:pt x="27775" y="89228"/>
                  <a:pt x="27775" y="93426"/>
                </a:cubicBezTo>
                <a:lnTo>
                  <a:pt x="27775" y="111102"/>
                </a:lnTo>
                <a:lnTo>
                  <a:pt x="30300" y="111102"/>
                </a:lnTo>
                <a:cubicBezTo>
                  <a:pt x="35887" y="111102"/>
                  <a:pt x="40401" y="115615"/>
                  <a:pt x="40401" y="121202"/>
                </a:cubicBezTo>
                <a:lnTo>
                  <a:pt x="40401" y="141402"/>
                </a:lnTo>
                <a:cubicBezTo>
                  <a:pt x="40401" y="146989"/>
                  <a:pt x="35887" y="151502"/>
                  <a:pt x="30300" y="151502"/>
                </a:cubicBezTo>
                <a:lnTo>
                  <a:pt x="10100" y="151502"/>
                </a:lnTo>
                <a:cubicBezTo>
                  <a:pt x="4514" y="151502"/>
                  <a:pt x="0" y="146989"/>
                  <a:pt x="0" y="141402"/>
                </a:cubicBezTo>
                <a:lnTo>
                  <a:pt x="0" y="121202"/>
                </a:lnTo>
                <a:cubicBezTo>
                  <a:pt x="0" y="115615"/>
                  <a:pt x="4514" y="111102"/>
                  <a:pt x="10100" y="111102"/>
                </a:cubicBezTo>
                <a:lnTo>
                  <a:pt x="12625" y="111102"/>
                </a:lnTo>
                <a:lnTo>
                  <a:pt x="12625" y="93426"/>
                </a:lnTo>
                <a:cubicBezTo>
                  <a:pt x="12625" y="80864"/>
                  <a:pt x="22788" y="70701"/>
                  <a:pt x="35351" y="70701"/>
                </a:cubicBezTo>
                <a:lnTo>
                  <a:pt x="73226" y="70701"/>
                </a:lnTo>
                <a:lnTo>
                  <a:pt x="73226" y="50501"/>
                </a:lnTo>
                <a:lnTo>
                  <a:pt x="70701" y="50501"/>
                </a:lnTo>
                <a:cubicBezTo>
                  <a:pt x="65114" y="50501"/>
                  <a:pt x="60601" y="45987"/>
                  <a:pt x="60601" y="40401"/>
                </a:cubicBezTo>
                <a:lnTo>
                  <a:pt x="60601" y="20200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4" name="Text 22"/>
          <p:cNvSpPr/>
          <p:nvPr/>
        </p:nvSpPr>
        <p:spPr>
          <a:xfrm>
            <a:off x="978592" y="4354286"/>
            <a:ext cx="553937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Planning &amp; Task Decomposition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978592" y="4641579"/>
            <a:ext cx="5530392" cy="395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3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Subtasks:</a:t>
            </a:r>
            <a:pPr>
              <a:lnSpc>
                <a:spcPct val="110000"/>
              </a:lnSpc>
            </a:pPr>
            <a:r>
              <a:rPr lang="en-US" sz="1131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Planner breaks high-level intents into versioned, auditable subtasks before execution — foundation of Trust Calibration.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88692" y="5099452"/>
            <a:ext cx="141402" cy="125691"/>
          </a:xfrm>
          <a:custGeom>
            <a:avLst/>
            <a:gdLst/>
            <a:ahLst/>
            <a:cxnLst/>
            <a:rect l="l" t="t" r="r" b="b"/>
            <a:pathLst>
              <a:path w="141402" h="125691">
                <a:moveTo>
                  <a:pt x="70701" y="7856"/>
                </a:moveTo>
                <a:cubicBezTo>
                  <a:pt x="50865" y="7856"/>
                  <a:pt x="34982" y="16890"/>
                  <a:pt x="23420" y="27642"/>
                </a:cubicBezTo>
                <a:cubicBezTo>
                  <a:pt x="11931" y="38321"/>
                  <a:pt x="4247" y="51062"/>
                  <a:pt x="589" y="59826"/>
                </a:cubicBezTo>
                <a:cubicBezTo>
                  <a:pt x="-221" y="61765"/>
                  <a:pt x="-221" y="63926"/>
                  <a:pt x="589" y="65865"/>
                </a:cubicBezTo>
                <a:cubicBezTo>
                  <a:pt x="4247" y="74629"/>
                  <a:pt x="11931" y="87394"/>
                  <a:pt x="23420" y="98049"/>
                </a:cubicBezTo>
                <a:cubicBezTo>
                  <a:pt x="34982" y="108776"/>
                  <a:pt x="50865" y="117835"/>
                  <a:pt x="70701" y="117835"/>
                </a:cubicBezTo>
                <a:cubicBezTo>
                  <a:pt x="90537" y="117835"/>
                  <a:pt x="106420" y="108801"/>
                  <a:pt x="117982" y="98049"/>
                </a:cubicBezTo>
                <a:cubicBezTo>
                  <a:pt x="129471" y="87370"/>
                  <a:pt x="137155" y="74629"/>
                  <a:pt x="140813" y="65865"/>
                </a:cubicBezTo>
                <a:cubicBezTo>
                  <a:pt x="141623" y="63926"/>
                  <a:pt x="141623" y="61765"/>
                  <a:pt x="140813" y="59826"/>
                </a:cubicBezTo>
                <a:cubicBezTo>
                  <a:pt x="137155" y="51062"/>
                  <a:pt x="129471" y="38296"/>
                  <a:pt x="117982" y="27642"/>
                </a:cubicBezTo>
                <a:cubicBezTo>
                  <a:pt x="106420" y="16914"/>
                  <a:pt x="90537" y="7856"/>
                  <a:pt x="70701" y="7856"/>
                </a:cubicBezTo>
                <a:close/>
                <a:moveTo>
                  <a:pt x="35351" y="62845"/>
                </a:moveTo>
                <a:cubicBezTo>
                  <a:pt x="35351" y="43335"/>
                  <a:pt x="51191" y="27495"/>
                  <a:pt x="70701" y="27495"/>
                </a:cubicBezTo>
                <a:cubicBezTo>
                  <a:pt x="90212" y="27495"/>
                  <a:pt x="106052" y="43335"/>
                  <a:pt x="106052" y="62845"/>
                </a:cubicBezTo>
                <a:cubicBezTo>
                  <a:pt x="106052" y="82356"/>
                  <a:pt x="90212" y="98196"/>
                  <a:pt x="70701" y="98196"/>
                </a:cubicBezTo>
                <a:cubicBezTo>
                  <a:pt x="51191" y="98196"/>
                  <a:pt x="35351" y="82356"/>
                  <a:pt x="35351" y="62845"/>
                </a:cubicBezTo>
                <a:close/>
                <a:moveTo>
                  <a:pt x="70701" y="47134"/>
                </a:moveTo>
                <a:cubicBezTo>
                  <a:pt x="70701" y="55800"/>
                  <a:pt x="63655" y="62845"/>
                  <a:pt x="54990" y="62845"/>
                </a:cubicBezTo>
                <a:cubicBezTo>
                  <a:pt x="52167" y="62845"/>
                  <a:pt x="49515" y="62109"/>
                  <a:pt x="47208" y="60783"/>
                </a:cubicBezTo>
                <a:cubicBezTo>
                  <a:pt x="46962" y="63459"/>
                  <a:pt x="47183" y="66209"/>
                  <a:pt x="47920" y="68934"/>
                </a:cubicBezTo>
                <a:cubicBezTo>
                  <a:pt x="51283" y="81503"/>
                  <a:pt x="64220" y="88965"/>
                  <a:pt x="76789" y="85602"/>
                </a:cubicBezTo>
                <a:cubicBezTo>
                  <a:pt x="89358" y="82239"/>
                  <a:pt x="96821" y="69302"/>
                  <a:pt x="93458" y="56733"/>
                </a:cubicBezTo>
                <a:cubicBezTo>
                  <a:pt x="90463" y="45514"/>
                  <a:pt x="79833" y="38370"/>
                  <a:pt x="68639" y="39352"/>
                </a:cubicBezTo>
                <a:cubicBezTo>
                  <a:pt x="69940" y="41635"/>
                  <a:pt x="70701" y="44286"/>
                  <a:pt x="70701" y="47134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7" name="Text 25"/>
          <p:cNvSpPr/>
          <p:nvPr/>
        </p:nvSpPr>
        <p:spPr>
          <a:xfrm>
            <a:off x="1165581" y="5072518"/>
            <a:ext cx="1060940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Human-auditable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303956" y="5072518"/>
            <a:ext cx="1409532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Machine-speed planning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63605" y="5588748"/>
            <a:ext cx="6221691" cy="1265885"/>
          </a:xfrm>
          <a:custGeom>
            <a:avLst/>
            <a:gdLst/>
            <a:ahLst/>
            <a:cxnLst/>
            <a:rect l="l" t="t" r="r" b="b"/>
            <a:pathLst>
              <a:path w="6221691" h="1265885">
                <a:moveTo>
                  <a:pt x="107739" y="0"/>
                </a:moveTo>
                <a:lnTo>
                  <a:pt x="6113951" y="0"/>
                </a:lnTo>
                <a:cubicBezTo>
                  <a:pt x="6173454" y="0"/>
                  <a:pt x="6221691" y="48237"/>
                  <a:pt x="6221691" y="107739"/>
                </a:cubicBezTo>
                <a:lnTo>
                  <a:pt x="6221691" y="1158146"/>
                </a:lnTo>
                <a:cubicBezTo>
                  <a:pt x="6221691" y="1217649"/>
                  <a:pt x="6173454" y="1265885"/>
                  <a:pt x="6113951" y="1265885"/>
                </a:cubicBezTo>
                <a:lnTo>
                  <a:pt x="107739" y="1265885"/>
                </a:lnTo>
                <a:cubicBezTo>
                  <a:pt x="48237" y="1265885"/>
                  <a:pt x="0" y="1217649"/>
                  <a:pt x="0" y="1158146"/>
                </a:cubicBezTo>
                <a:lnTo>
                  <a:pt x="0" y="107739"/>
                </a:lnTo>
                <a:cubicBezTo>
                  <a:pt x="0" y="48237"/>
                  <a:pt x="48237" y="0"/>
                  <a:pt x="10773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11741" y="5736884"/>
            <a:ext cx="359116" cy="359116"/>
          </a:xfrm>
          <a:custGeom>
            <a:avLst/>
            <a:gdLst/>
            <a:ahLst/>
            <a:cxnLst/>
            <a:rect l="l" t="t" r="r" b="b"/>
            <a:pathLst>
              <a:path w="359116" h="359116">
                <a:moveTo>
                  <a:pt x="71823" y="0"/>
                </a:moveTo>
                <a:lnTo>
                  <a:pt x="287293" y="0"/>
                </a:lnTo>
                <a:cubicBezTo>
                  <a:pt x="326960" y="0"/>
                  <a:pt x="359116" y="32156"/>
                  <a:pt x="359116" y="71823"/>
                </a:cubicBezTo>
                <a:lnTo>
                  <a:pt x="359116" y="287293"/>
                </a:lnTo>
                <a:cubicBezTo>
                  <a:pt x="359116" y="326960"/>
                  <a:pt x="326960" y="359116"/>
                  <a:pt x="287293" y="359116"/>
                </a:cubicBezTo>
                <a:lnTo>
                  <a:pt x="71823" y="359116"/>
                </a:lnTo>
                <a:cubicBezTo>
                  <a:pt x="32156" y="359116"/>
                  <a:pt x="0" y="326960"/>
                  <a:pt x="0" y="287293"/>
                </a:cubicBezTo>
                <a:lnTo>
                  <a:pt x="0" y="71823"/>
                </a:lnTo>
                <a:cubicBezTo>
                  <a:pt x="0" y="32156"/>
                  <a:pt x="32156" y="0"/>
                  <a:pt x="71823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12742" y="5835641"/>
            <a:ext cx="161602" cy="161602"/>
          </a:xfrm>
          <a:custGeom>
            <a:avLst/>
            <a:gdLst/>
            <a:ahLst/>
            <a:cxnLst/>
            <a:rect l="l" t="t" r="r" b="b"/>
            <a:pathLst>
              <a:path w="161602" h="161602">
                <a:moveTo>
                  <a:pt x="37876" y="17675"/>
                </a:moveTo>
                <a:cubicBezTo>
                  <a:pt x="37876" y="7922"/>
                  <a:pt x="45798" y="0"/>
                  <a:pt x="55551" y="0"/>
                </a:cubicBezTo>
                <a:lnTo>
                  <a:pt x="63126" y="0"/>
                </a:lnTo>
                <a:cubicBezTo>
                  <a:pt x="68713" y="0"/>
                  <a:pt x="73226" y="4514"/>
                  <a:pt x="73226" y="10100"/>
                </a:cubicBezTo>
                <a:lnTo>
                  <a:pt x="73226" y="151502"/>
                </a:lnTo>
                <a:cubicBezTo>
                  <a:pt x="73226" y="157089"/>
                  <a:pt x="68713" y="161602"/>
                  <a:pt x="63126" y="161602"/>
                </a:cubicBezTo>
                <a:lnTo>
                  <a:pt x="53026" y="161602"/>
                </a:lnTo>
                <a:cubicBezTo>
                  <a:pt x="43620" y="161602"/>
                  <a:pt x="35698" y="155164"/>
                  <a:pt x="33457" y="146452"/>
                </a:cubicBezTo>
                <a:cubicBezTo>
                  <a:pt x="33236" y="146452"/>
                  <a:pt x="33046" y="146452"/>
                  <a:pt x="32825" y="146452"/>
                </a:cubicBezTo>
                <a:cubicBezTo>
                  <a:pt x="18875" y="146452"/>
                  <a:pt x="7575" y="135153"/>
                  <a:pt x="7575" y="121202"/>
                </a:cubicBezTo>
                <a:cubicBezTo>
                  <a:pt x="7575" y="115520"/>
                  <a:pt x="9469" y="110281"/>
                  <a:pt x="12625" y="106052"/>
                </a:cubicBezTo>
                <a:cubicBezTo>
                  <a:pt x="6502" y="101443"/>
                  <a:pt x="2525" y="94121"/>
                  <a:pt x="2525" y="85851"/>
                </a:cubicBezTo>
                <a:cubicBezTo>
                  <a:pt x="2525" y="76098"/>
                  <a:pt x="8080" y="67608"/>
                  <a:pt x="16160" y="63410"/>
                </a:cubicBezTo>
                <a:cubicBezTo>
                  <a:pt x="13919" y="59622"/>
                  <a:pt x="12625" y="55204"/>
                  <a:pt x="12625" y="50501"/>
                </a:cubicBezTo>
                <a:cubicBezTo>
                  <a:pt x="12625" y="36550"/>
                  <a:pt x="23925" y="25250"/>
                  <a:pt x="37876" y="25250"/>
                </a:cubicBezTo>
                <a:lnTo>
                  <a:pt x="37876" y="17675"/>
                </a:lnTo>
                <a:close/>
                <a:moveTo>
                  <a:pt x="123727" y="17675"/>
                </a:moveTo>
                <a:lnTo>
                  <a:pt x="123727" y="25250"/>
                </a:lnTo>
                <a:cubicBezTo>
                  <a:pt x="137678" y="25250"/>
                  <a:pt x="148977" y="36550"/>
                  <a:pt x="148977" y="50501"/>
                </a:cubicBezTo>
                <a:cubicBezTo>
                  <a:pt x="148977" y="55235"/>
                  <a:pt x="147683" y="59654"/>
                  <a:pt x="145442" y="63410"/>
                </a:cubicBezTo>
                <a:cubicBezTo>
                  <a:pt x="153554" y="67608"/>
                  <a:pt x="159077" y="76067"/>
                  <a:pt x="159077" y="85851"/>
                </a:cubicBezTo>
                <a:cubicBezTo>
                  <a:pt x="159077" y="94121"/>
                  <a:pt x="155100" y="101443"/>
                  <a:pt x="148977" y="106052"/>
                </a:cubicBezTo>
                <a:cubicBezTo>
                  <a:pt x="152133" y="110281"/>
                  <a:pt x="154027" y="115520"/>
                  <a:pt x="154027" y="121202"/>
                </a:cubicBezTo>
                <a:cubicBezTo>
                  <a:pt x="154027" y="135153"/>
                  <a:pt x="142728" y="146452"/>
                  <a:pt x="128777" y="146452"/>
                </a:cubicBezTo>
                <a:cubicBezTo>
                  <a:pt x="128556" y="146452"/>
                  <a:pt x="128367" y="146452"/>
                  <a:pt x="128146" y="146452"/>
                </a:cubicBezTo>
                <a:cubicBezTo>
                  <a:pt x="125905" y="155164"/>
                  <a:pt x="117982" y="161602"/>
                  <a:pt x="108577" y="161602"/>
                </a:cubicBezTo>
                <a:lnTo>
                  <a:pt x="98476" y="161602"/>
                </a:lnTo>
                <a:cubicBezTo>
                  <a:pt x="92890" y="161602"/>
                  <a:pt x="88376" y="157089"/>
                  <a:pt x="88376" y="151502"/>
                </a:cubicBezTo>
                <a:lnTo>
                  <a:pt x="88376" y="10100"/>
                </a:lnTo>
                <a:cubicBezTo>
                  <a:pt x="88376" y="4514"/>
                  <a:pt x="92890" y="0"/>
                  <a:pt x="98476" y="0"/>
                </a:cubicBezTo>
                <a:lnTo>
                  <a:pt x="106052" y="0"/>
                </a:lnTo>
                <a:cubicBezTo>
                  <a:pt x="115805" y="0"/>
                  <a:pt x="123727" y="7922"/>
                  <a:pt x="123727" y="17675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2" name="Text 30"/>
          <p:cNvSpPr/>
          <p:nvPr/>
        </p:nvSpPr>
        <p:spPr>
          <a:xfrm>
            <a:off x="978592" y="5736884"/>
            <a:ext cx="553937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Agentic RAG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78592" y="6024177"/>
            <a:ext cx="5530392" cy="3950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3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Reasoning + Retrieval:</a:t>
            </a:r>
            <a:pPr>
              <a:lnSpc>
                <a:spcPct val="110000"/>
              </a:lnSpc>
            </a:pPr>
            <a:r>
              <a:rPr lang="en-US" sz="1131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Agents evaluate retrieved data relevance, cite sources, and iterate search if initial results don't meet intent.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88692" y="6482050"/>
            <a:ext cx="141402" cy="125691"/>
          </a:xfrm>
          <a:custGeom>
            <a:avLst/>
            <a:gdLst/>
            <a:ahLst/>
            <a:cxnLst/>
            <a:rect l="l" t="t" r="r" b="b"/>
            <a:pathLst>
              <a:path w="141402" h="125691">
                <a:moveTo>
                  <a:pt x="102983" y="23567"/>
                </a:moveTo>
                <a:cubicBezTo>
                  <a:pt x="98908" y="23567"/>
                  <a:pt x="94955" y="24672"/>
                  <a:pt x="91494" y="26685"/>
                </a:cubicBezTo>
                <a:cubicBezTo>
                  <a:pt x="87615" y="22757"/>
                  <a:pt x="83098" y="19467"/>
                  <a:pt x="78115" y="16988"/>
                </a:cubicBezTo>
                <a:cubicBezTo>
                  <a:pt x="85038" y="11096"/>
                  <a:pt x="93851" y="7856"/>
                  <a:pt x="102983" y="7856"/>
                </a:cubicBezTo>
                <a:cubicBezTo>
                  <a:pt x="124193" y="7856"/>
                  <a:pt x="141402" y="25040"/>
                  <a:pt x="141402" y="46275"/>
                </a:cubicBezTo>
                <a:cubicBezTo>
                  <a:pt x="141402" y="56463"/>
                  <a:pt x="137351" y="66233"/>
                  <a:pt x="130159" y="73426"/>
                </a:cubicBezTo>
                <a:lnTo>
                  <a:pt x="112704" y="90880"/>
                </a:lnTo>
                <a:cubicBezTo>
                  <a:pt x="105511" y="98073"/>
                  <a:pt x="95741" y="102124"/>
                  <a:pt x="85553" y="102124"/>
                </a:cubicBezTo>
                <a:cubicBezTo>
                  <a:pt x="64343" y="102124"/>
                  <a:pt x="47134" y="84939"/>
                  <a:pt x="47134" y="63705"/>
                </a:cubicBezTo>
                <a:cubicBezTo>
                  <a:pt x="47134" y="63336"/>
                  <a:pt x="47134" y="62968"/>
                  <a:pt x="47159" y="62600"/>
                </a:cubicBezTo>
                <a:cubicBezTo>
                  <a:pt x="47281" y="58255"/>
                  <a:pt x="50890" y="54842"/>
                  <a:pt x="55235" y="54965"/>
                </a:cubicBezTo>
                <a:cubicBezTo>
                  <a:pt x="59580" y="55088"/>
                  <a:pt x="62993" y="58697"/>
                  <a:pt x="62870" y="63042"/>
                </a:cubicBezTo>
                <a:cubicBezTo>
                  <a:pt x="62870" y="63263"/>
                  <a:pt x="62870" y="63484"/>
                  <a:pt x="62870" y="63680"/>
                </a:cubicBezTo>
                <a:cubicBezTo>
                  <a:pt x="62870" y="76225"/>
                  <a:pt x="73033" y="86388"/>
                  <a:pt x="85578" y="86388"/>
                </a:cubicBezTo>
                <a:cubicBezTo>
                  <a:pt x="91592" y="86388"/>
                  <a:pt x="97361" y="84007"/>
                  <a:pt x="101633" y="79735"/>
                </a:cubicBezTo>
                <a:lnTo>
                  <a:pt x="119087" y="62281"/>
                </a:lnTo>
                <a:cubicBezTo>
                  <a:pt x="123334" y="58034"/>
                  <a:pt x="125740" y="52240"/>
                  <a:pt x="125740" y="46226"/>
                </a:cubicBezTo>
                <a:cubicBezTo>
                  <a:pt x="125740" y="33681"/>
                  <a:pt x="115577" y="23518"/>
                  <a:pt x="103032" y="23518"/>
                </a:cubicBezTo>
                <a:close/>
                <a:moveTo>
                  <a:pt x="67559" y="42543"/>
                </a:moveTo>
                <a:cubicBezTo>
                  <a:pt x="67092" y="42347"/>
                  <a:pt x="66626" y="42077"/>
                  <a:pt x="66209" y="41782"/>
                </a:cubicBezTo>
                <a:cubicBezTo>
                  <a:pt x="63115" y="40187"/>
                  <a:pt x="59580" y="39278"/>
                  <a:pt x="55873" y="39278"/>
                </a:cubicBezTo>
                <a:cubicBezTo>
                  <a:pt x="49859" y="39278"/>
                  <a:pt x="44090" y="41660"/>
                  <a:pt x="39818" y="45931"/>
                </a:cubicBezTo>
                <a:lnTo>
                  <a:pt x="22364" y="63385"/>
                </a:lnTo>
                <a:cubicBezTo>
                  <a:pt x="18117" y="67632"/>
                  <a:pt x="15711" y="73426"/>
                  <a:pt x="15711" y="79440"/>
                </a:cubicBezTo>
                <a:cubicBezTo>
                  <a:pt x="15711" y="91985"/>
                  <a:pt x="25875" y="102148"/>
                  <a:pt x="38419" y="102148"/>
                </a:cubicBezTo>
                <a:cubicBezTo>
                  <a:pt x="42470" y="102148"/>
                  <a:pt x="46422" y="101068"/>
                  <a:pt x="49884" y="99055"/>
                </a:cubicBezTo>
                <a:cubicBezTo>
                  <a:pt x="53762" y="102983"/>
                  <a:pt x="58279" y="106272"/>
                  <a:pt x="63287" y="108752"/>
                </a:cubicBezTo>
                <a:cubicBezTo>
                  <a:pt x="56364" y="114619"/>
                  <a:pt x="47576" y="117884"/>
                  <a:pt x="38419" y="117884"/>
                </a:cubicBezTo>
                <a:cubicBezTo>
                  <a:pt x="17209" y="117884"/>
                  <a:pt x="0" y="100700"/>
                  <a:pt x="0" y="79465"/>
                </a:cubicBezTo>
                <a:cubicBezTo>
                  <a:pt x="0" y="69277"/>
                  <a:pt x="4051" y="59507"/>
                  <a:pt x="11243" y="52314"/>
                </a:cubicBezTo>
                <a:lnTo>
                  <a:pt x="28698" y="34860"/>
                </a:lnTo>
                <a:cubicBezTo>
                  <a:pt x="35891" y="27667"/>
                  <a:pt x="45661" y="23616"/>
                  <a:pt x="55849" y="23616"/>
                </a:cubicBezTo>
                <a:cubicBezTo>
                  <a:pt x="77108" y="23616"/>
                  <a:pt x="94268" y="40948"/>
                  <a:pt x="94268" y="62133"/>
                </a:cubicBezTo>
                <a:cubicBezTo>
                  <a:pt x="94268" y="62453"/>
                  <a:pt x="94268" y="62772"/>
                  <a:pt x="94268" y="63091"/>
                </a:cubicBezTo>
                <a:cubicBezTo>
                  <a:pt x="94170" y="67436"/>
                  <a:pt x="90561" y="70848"/>
                  <a:pt x="86216" y="70750"/>
                </a:cubicBezTo>
                <a:cubicBezTo>
                  <a:pt x="81871" y="70652"/>
                  <a:pt x="78459" y="67043"/>
                  <a:pt x="78557" y="62698"/>
                </a:cubicBezTo>
                <a:cubicBezTo>
                  <a:pt x="78557" y="62502"/>
                  <a:pt x="78557" y="62330"/>
                  <a:pt x="78557" y="62133"/>
                </a:cubicBezTo>
                <a:cubicBezTo>
                  <a:pt x="78557" y="53860"/>
                  <a:pt x="74138" y="46594"/>
                  <a:pt x="67559" y="42592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5" name="Text 33"/>
          <p:cNvSpPr/>
          <p:nvPr/>
        </p:nvSpPr>
        <p:spPr>
          <a:xfrm>
            <a:off x="1165581" y="6455116"/>
            <a:ext cx="1150719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Verifiable audit trail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2398504" y="6455116"/>
            <a:ext cx="113121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enterprise data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739884" y="1440954"/>
            <a:ext cx="5090474" cy="4201661"/>
          </a:xfrm>
          <a:custGeom>
            <a:avLst/>
            <a:gdLst/>
            <a:ahLst/>
            <a:cxnLst/>
            <a:rect l="l" t="t" r="r" b="b"/>
            <a:pathLst>
              <a:path w="5090474" h="4201661">
                <a:moveTo>
                  <a:pt x="107731" y="0"/>
                </a:moveTo>
                <a:lnTo>
                  <a:pt x="4982744" y="0"/>
                </a:lnTo>
                <a:cubicBezTo>
                  <a:pt x="5042242" y="0"/>
                  <a:pt x="5090474" y="48233"/>
                  <a:pt x="5090474" y="107731"/>
                </a:cubicBezTo>
                <a:lnTo>
                  <a:pt x="5090474" y="4093931"/>
                </a:lnTo>
                <a:cubicBezTo>
                  <a:pt x="5090474" y="4153429"/>
                  <a:pt x="5042242" y="4201661"/>
                  <a:pt x="4982744" y="4201661"/>
                </a:cubicBezTo>
                <a:lnTo>
                  <a:pt x="107731" y="4201661"/>
                </a:lnTo>
                <a:cubicBezTo>
                  <a:pt x="48233" y="4201661"/>
                  <a:pt x="0" y="4153429"/>
                  <a:pt x="0" y="4093931"/>
                </a:cubicBezTo>
                <a:lnTo>
                  <a:pt x="0" y="107731"/>
                </a:lnTo>
                <a:cubicBezTo>
                  <a:pt x="0" y="48272"/>
                  <a:pt x="48272" y="0"/>
                  <a:pt x="107731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968821" y="1660913"/>
            <a:ext cx="134669" cy="179558"/>
          </a:xfrm>
          <a:custGeom>
            <a:avLst/>
            <a:gdLst/>
            <a:ahLst/>
            <a:cxnLst/>
            <a:rect l="l" t="t" r="r" b="b"/>
            <a:pathLst>
              <a:path w="134669" h="179558">
                <a:moveTo>
                  <a:pt x="102720" y="134669"/>
                </a:moveTo>
                <a:cubicBezTo>
                  <a:pt x="105280" y="126848"/>
                  <a:pt x="110400" y="119764"/>
                  <a:pt x="116187" y="113662"/>
                </a:cubicBezTo>
                <a:cubicBezTo>
                  <a:pt x="127655" y="101598"/>
                  <a:pt x="134669" y="85290"/>
                  <a:pt x="134669" y="67334"/>
                </a:cubicBezTo>
                <a:cubicBezTo>
                  <a:pt x="134669" y="30160"/>
                  <a:pt x="104508" y="0"/>
                  <a:pt x="67334" y="0"/>
                </a:cubicBezTo>
                <a:cubicBezTo>
                  <a:pt x="30160" y="0"/>
                  <a:pt x="0" y="30160"/>
                  <a:pt x="0" y="67334"/>
                </a:cubicBezTo>
                <a:cubicBezTo>
                  <a:pt x="0" y="85290"/>
                  <a:pt x="7014" y="101598"/>
                  <a:pt x="18482" y="113662"/>
                </a:cubicBezTo>
                <a:cubicBezTo>
                  <a:pt x="24268" y="119764"/>
                  <a:pt x="29424" y="126848"/>
                  <a:pt x="31949" y="134669"/>
                </a:cubicBezTo>
                <a:lnTo>
                  <a:pt x="102685" y="134669"/>
                </a:lnTo>
                <a:close/>
                <a:moveTo>
                  <a:pt x="101001" y="151502"/>
                </a:moveTo>
                <a:lnTo>
                  <a:pt x="33667" y="151502"/>
                </a:lnTo>
                <a:lnTo>
                  <a:pt x="33667" y="157113"/>
                </a:lnTo>
                <a:cubicBezTo>
                  <a:pt x="33667" y="172614"/>
                  <a:pt x="46222" y="185169"/>
                  <a:pt x="61723" y="185169"/>
                </a:cubicBezTo>
                <a:lnTo>
                  <a:pt x="72946" y="185169"/>
                </a:lnTo>
                <a:cubicBezTo>
                  <a:pt x="88446" y="185169"/>
                  <a:pt x="101001" y="172614"/>
                  <a:pt x="101001" y="157113"/>
                </a:cubicBezTo>
                <a:lnTo>
                  <a:pt x="101001" y="151502"/>
                </a:lnTo>
                <a:close/>
                <a:moveTo>
                  <a:pt x="64529" y="39278"/>
                </a:moveTo>
                <a:cubicBezTo>
                  <a:pt x="50571" y="39278"/>
                  <a:pt x="39278" y="50571"/>
                  <a:pt x="39278" y="64529"/>
                </a:cubicBezTo>
                <a:cubicBezTo>
                  <a:pt x="39278" y="69193"/>
                  <a:pt x="35526" y="72946"/>
                  <a:pt x="30862" y="72946"/>
                </a:cubicBezTo>
                <a:cubicBezTo>
                  <a:pt x="26197" y="72946"/>
                  <a:pt x="22445" y="69193"/>
                  <a:pt x="22445" y="64529"/>
                </a:cubicBezTo>
                <a:cubicBezTo>
                  <a:pt x="22445" y="41277"/>
                  <a:pt x="41277" y="22445"/>
                  <a:pt x="64529" y="22445"/>
                </a:cubicBezTo>
                <a:cubicBezTo>
                  <a:pt x="69193" y="22445"/>
                  <a:pt x="72946" y="26197"/>
                  <a:pt x="72946" y="30862"/>
                </a:cubicBezTo>
                <a:cubicBezTo>
                  <a:pt x="72946" y="35526"/>
                  <a:pt x="69193" y="39278"/>
                  <a:pt x="64529" y="39278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9" name="Text 37"/>
          <p:cNvSpPr/>
          <p:nvPr/>
        </p:nvSpPr>
        <p:spPr>
          <a:xfrm>
            <a:off x="7148379" y="1625001"/>
            <a:ext cx="4587711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923932" y="2020029"/>
            <a:ext cx="4794203" cy="466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8E8E8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2024, most "AI initiatives" were fancy wrappers around LLM prompts —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linear, fragile, and human-dependent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8E8E8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23932" y="2630527"/>
            <a:ext cx="4794203" cy="700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31" dirty="0">
                <a:solidFill>
                  <a:srgbClr val="E8E8E8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2025, the conversation has shifted toward </a:t>
            </a:r>
            <a:pPr>
              <a:lnSpc>
                <a:spcPct val="140000"/>
              </a:lnSpc>
            </a:pPr>
            <a:r>
              <a:rPr lang="en-US" sz="113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Agentic Design Patterns</a:t>
            </a:r>
            <a:pPr>
              <a:lnSpc>
                <a:spcPct val="140000"/>
              </a:lnSpc>
            </a:pPr>
            <a:r>
              <a:rPr lang="en-US" sz="1131" dirty="0">
                <a:solidFill>
                  <a:srgbClr val="E8E8E8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We're designing an "Operating System for Autonomy" where governance is embedded in the architecture.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928420" y="3478940"/>
            <a:ext cx="4713402" cy="816990"/>
          </a:xfrm>
          <a:custGeom>
            <a:avLst/>
            <a:gdLst/>
            <a:ahLst/>
            <a:cxnLst/>
            <a:rect l="l" t="t" r="r" b="b"/>
            <a:pathLst>
              <a:path w="4713402" h="816990">
                <a:moveTo>
                  <a:pt x="71822" y="0"/>
                </a:moveTo>
                <a:lnTo>
                  <a:pt x="4641580" y="0"/>
                </a:lnTo>
                <a:cubicBezTo>
                  <a:pt x="4681246" y="0"/>
                  <a:pt x="4713402" y="32156"/>
                  <a:pt x="4713402" y="71822"/>
                </a:cubicBezTo>
                <a:lnTo>
                  <a:pt x="4713402" y="745168"/>
                </a:lnTo>
                <a:cubicBezTo>
                  <a:pt x="4713402" y="784834"/>
                  <a:pt x="4681246" y="816990"/>
                  <a:pt x="4641580" y="816990"/>
                </a:cubicBezTo>
                <a:lnTo>
                  <a:pt x="71822" y="816990"/>
                </a:lnTo>
                <a:cubicBezTo>
                  <a:pt x="32182" y="816990"/>
                  <a:pt x="0" y="784808"/>
                  <a:pt x="0" y="745168"/>
                </a:cubicBezTo>
                <a:lnTo>
                  <a:pt x="0" y="71822"/>
                </a:lnTo>
                <a:cubicBezTo>
                  <a:pt x="0" y="32156"/>
                  <a:pt x="32156" y="0"/>
                  <a:pt x="7182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7076556" y="3627075"/>
            <a:ext cx="447997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Standardized Protocols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081045" y="3882946"/>
            <a:ext cx="475829" cy="260359"/>
          </a:xfrm>
          <a:custGeom>
            <a:avLst/>
            <a:gdLst/>
            <a:ahLst/>
            <a:cxnLst/>
            <a:rect l="l" t="t" r="r" b="b"/>
            <a:pathLst>
              <a:path w="475829" h="260359">
                <a:moveTo>
                  <a:pt x="130180" y="0"/>
                </a:moveTo>
                <a:lnTo>
                  <a:pt x="345649" y="0"/>
                </a:lnTo>
                <a:cubicBezTo>
                  <a:pt x="417498" y="0"/>
                  <a:pt x="475829" y="58332"/>
                  <a:pt x="475829" y="130180"/>
                </a:cubicBezTo>
                <a:lnTo>
                  <a:pt x="475829" y="130180"/>
                </a:lnTo>
                <a:cubicBezTo>
                  <a:pt x="475829" y="202028"/>
                  <a:pt x="417498" y="260359"/>
                  <a:pt x="345649" y="260359"/>
                </a:cubicBezTo>
                <a:lnTo>
                  <a:pt x="130180" y="260359"/>
                </a:lnTo>
                <a:cubicBezTo>
                  <a:pt x="58283" y="260359"/>
                  <a:pt x="0" y="202076"/>
                  <a:pt x="0" y="130180"/>
                </a:cubicBezTo>
                <a:lnTo>
                  <a:pt x="0" y="130180"/>
                </a:lnTo>
                <a:cubicBezTo>
                  <a:pt x="0" y="58283"/>
                  <a:pt x="58283" y="0"/>
                  <a:pt x="13018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7076556" y="3878457"/>
            <a:ext cx="529697" cy="251381"/>
          </a:xfrm>
          <a:prstGeom prst="rect">
            <a:avLst/>
          </a:prstGeom>
          <a:noFill/>
          <a:ln/>
        </p:spPr>
        <p:txBody>
          <a:bodyPr wrap="square" lIns="107735" tIns="35912" rIns="107735" bIns="35912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MCP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639499" y="3882946"/>
            <a:ext cx="448895" cy="260359"/>
          </a:xfrm>
          <a:custGeom>
            <a:avLst/>
            <a:gdLst/>
            <a:ahLst/>
            <a:cxnLst/>
            <a:rect l="l" t="t" r="r" b="b"/>
            <a:pathLst>
              <a:path w="448895" h="260359">
                <a:moveTo>
                  <a:pt x="130180" y="0"/>
                </a:moveTo>
                <a:lnTo>
                  <a:pt x="318716" y="0"/>
                </a:lnTo>
                <a:cubicBezTo>
                  <a:pt x="390564" y="0"/>
                  <a:pt x="448895" y="58332"/>
                  <a:pt x="448895" y="130180"/>
                </a:cubicBezTo>
                <a:lnTo>
                  <a:pt x="448895" y="130180"/>
                </a:lnTo>
                <a:cubicBezTo>
                  <a:pt x="448895" y="202028"/>
                  <a:pt x="390564" y="260359"/>
                  <a:pt x="318716" y="260359"/>
                </a:cubicBezTo>
                <a:lnTo>
                  <a:pt x="130180" y="260359"/>
                </a:lnTo>
                <a:cubicBezTo>
                  <a:pt x="58283" y="260359"/>
                  <a:pt x="0" y="202076"/>
                  <a:pt x="0" y="130180"/>
                </a:cubicBezTo>
                <a:lnTo>
                  <a:pt x="0" y="130180"/>
                </a:lnTo>
                <a:cubicBezTo>
                  <a:pt x="0" y="58283"/>
                  <a:pt x="58283" y="0"/>
                  <a:pt x="130180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7635010" y="3878457"/>
            <a:ext cx="502763" cy="251381"/>
          </a:xfrm>
          <a:prstGeom prst="rect">
            <a:avLst/>
          </a:prstGeom>
          <a:noFill/>
          <a:ln/>
        </p:spPr>
        <p:txBody>
          <a:bodyPr wrap="square" lIns="107735" tIns="35912" rIns="107735" bIns="35912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A2A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170177" y="3882946"/>
            <a:ext cx="942680" cy="260359"/>
          </a:xfrm>
          <a:custGeom>
            <a:avLst/>
            <a:gdLst/>
            <a:ahLst/>
            <a:cxnLst/>
            <a:rect l="l" t="t" r="r" b="b"/>
            <a:pathLst>
              <a:path w="942680" h="260359">
                <a:moveTo>
                  <a:pt x="130180" y="0"/>
                </a:moveTo>
                <a:lnTo>
                  <a:pt x="812501" y="0"/>
                </a:lnTo>
                <a:cubicBezTo>
                  <a:pt x="884349" y="0"/>
                  <a:pt x="942680" y="58332"/>
                  <a:pt x="942680" y="130180"/>
                </a:cubicBezTo>
                <a:lnTo>
                  <a:pt x="942680" y="130180"/>
                </a:lnTo>
                <a:cubicBezTo>
                  <a:pt x="942680" y="202028"/>
                  <a:pt x="884349" y="260359"/>
                  <a:pt x="812501" y="260359"/>
                </a:cubicBezTo>
                <a:lnTo>
                  <a:pt x="130180" y="260359"/>
                </a:lnTo>
                <a:cubicBezTo>
                  <a:pt x="58283" y="260359"/>
                  <a:pt x="0" y="202076"/>
                  <a:pt x="0" y="130180"/>
                </a:cubicBezTo>
                <a:lnTo>
                  <a:pt x="0" y="130180"/>
                </a:lnTo>
                <a:cubicBezTo>
                  <a:pt x="0" y="58283"/>
                  <a:pt x="58283" y="0"/>
                  <a:pt x="130180" y="0"/>
                </a:cubicBezTo>
                <a:close/>
              </a:path>
            </a:pathLst>
          </a:custGeom>
          <a:solidFill>
            <a:srgbClr val="556677">
              <a:alpha val="30196"/>
            </a:srgbClr>
          </a:solidFill>
          <a:ln w="12700">
            <a:solidFill>
              <a:srgbClr val="556677">
                <a:alpha val="50196"/>
              </a:srgbClr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8165689" y="3878457"/>
            <a:ext cx="996548" cy="251381"/>
          </a:xfrm>
          <a:prstGeom prst="rect">
            <a:avLst/>
          </a:prstGeom>
          <a:noFill/>
          <a:ln/>
        </p:spPr>
        <p:txBody>
          <a:bodyPr wrap="square" lIns="107735" tIns="35912" rIns="107735" bIns="35912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Graph-based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739884" y="5792434"/>
            <a:ext cx="5090474" cy="1122239"/>
          </a:xfrm>
          <a:custGeom>
            <a:avLst/>
            <a:gdLst/>
            <a:ahLst/>
            <a:cxnLst/>
            <a:rect l="l" t="t" r="r" b="b"/>
            <a:pathLst>
              <a:path w="5090474" h="1122239">
                <a:moveTo>
                  <a:pt x="107735" y="0"/>
                </a:moveTo>
                <a:lnTo>
                  <a:pt x="4982739" y="0"/>
                </a:lnTo>
                <a:cubicBezTo>
                  <a:pt x="5042240" y="0"/>
                  <a:pt x="5090474" y="48235"/>
                  <a:pt x="5090474" y="107735"/>
                </a:cubicBezTo>
                <a:lnTo>
                  <a:pt x="5090474" y="1014504"/>
                </a:lnTo>
                <a:cubicBezTo>
                  <a:pt x="5090474" y="1074004"/>
                  <a:pt x="5042240" y="1122239"/>
                  <a:pt x="4982739" y="1122239"/>
                </a:cubicBezTo>
                <a:lnTo>
                  <a:pt x="107735" y="1122239"/>
                </a:lnTo>
                <a:cubicBezTo>
                  <a:pt x="48235" y="1122239"/>
                  <a:pt x="0" y="1074004"/>
                  <a:pt x="0" y="1014504"/>
                </a:cubicBezTo>
                <a:lnTo>
                  <a:pt x="0" y="107735"/>
                </a:lnTo>
                <a:cubicBezTo>
                  <a:pt x="0" y="48274"/>
                  <a:pt x="48274" y="0"/>
                  <a:pt x="107735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6888020" y="5940570"/>
            <a:ext cx="4866027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From Chains to Graphs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888020" y="6317642"/>
            <a:ext cx="107735" cy="107735"/>
          </a:xfrm>
          <a:custGeom>
            <a:avLst/>
            <a:gdLst/>
            <a:ahLst/>
            <a:cxnLst/>
            <a:rect l="l" t="t" r="r" b="b"/>
            <a:pathLst>
              <a:path w="107735" h="107735">
                <a:moveTo>
                  <a:pt x="53867" y="0"/>
                </a:moveTo>
                <a:lnTo>
                  <a:pt x="53867" y="0"/>
                </a:lnTo>
                <a:cubicBezTo>
                  <a:pt x="83598" y="0"/>
                  <a:pt x="107735" y="24137"/>
                  <a:pt x="107735" y="53867"/>
                </a:cubicBezTo>
                <a:lnTo>
                  <a:pt x="107735" y="53867"/>
                </a:lnTo>
                <a:cubicBezTo>
                  <a:pt x="107735" y="83598"/>
                  <a:pt x="83598" y="107735"/>
                  <a:pt x="53867" y="107735"/>
                </a:cubicBezTo>
                <a:lnTo>
                  <a:pt x="53867" y="107735"/>
                </a:lnTo>
                <a:cubicBezTo>
                  <a:pt x="24137" y="107735"/>
                  <a:pt x="0" y="83598"/>
                  <a:pt x="0" y="53867"/>
                </a:cubicBezTo>
                <a:lnTo>
                  <a:pt x="0" y="53867"/>
                </a:lnTo>
                <a:cubicBezTo>
                  <a:pt x="0" y="24137"/>
                  <a:pt x="24137" y="0"/>
                  <a:pt x="53867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53" name="Text 51"/>
          <p:cNvSpPr/>
          <p:nvPr/>
        </p:nvSpPr>
        <p:spPr>
          <a:xfrm>
            <a:off x="7103490" y="6263775"/>
            <a:ext cx="2037985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2024: Sequential prompt chains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888020" y="6604935"/>
            <a:ext cx="107735" cy="107735"/>
          </a:xfrm>
          <a:custGeom>
            <a:avLst/>
            <a:gdLst/>
            <a:ahLst/>
            <a:cxnLst/>
            <a:rect l="l" t="t" r="r" b="b"/>
            <a:pathLst>
              <a:path w="107735" h="107735">
                <a:moveTo>
                  <a:pt x="53867" y="0"/>
                </a:moveTo>
                <a:lnTo>
                  <a:pt x="53867" y="0"/>
                </a:lnTo>
                <a:cubicBezTo>
                  <a:pt x="83598" y="0"/>
                  <a:pt x="107735" y="24137"/>
                  <a:pt x="107735" y="53867"/>
                </a:cubicBezTo>
                <a:lnTo>
                  <a:pt x="107735" y="53867"/>
                </a:lnTo>
                <a:cubicBezTo>
                  <a:pt x="107735" y="83598"/>
                  <a:pt x="83598" y="107735"/>
                  <a:pt x="53867" y="107735"/>
                </a:cubicBezTo>
                <a:lnTo>
                  <a:pt x="53867" y="107735"/>
                </a:lnTo>
                <a:cubicBezTo>
                  <a:pt x="24137" y="107735"/>
                  <a:pt x="0" y="83598"/>
                  <a:pt x="0" y="53867"/>
                </a:cubicBezTo>
                <a:lnTo>
                  <a:pt x="0" y="53867"/>
                </a:lnTo>
                <a:cubicBezTo>
                  <a:pt x="0" y="24137"/>
                  <a:pt x="24137" y="0"/>
                  <a:pt x="53867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5" name="Text 53"/>
          <p:cNvSpPr/>
          <p:nvPr/>
        </p:nvSpPr>
        <p:spPr>
          <a:xfrm>
            <a:off x="7103490" y="6551068"/>
            <a:ext cx="1975140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E8E8E8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2025: Agent interaction graphs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09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High-Level AgenticRAG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9906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data flow from user query to intelligent response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00163"/>
            <a:ext cx="11420475" cy="4543425"/>
          </a:xfrm>
          <a:custGeom>
            <a:avLst/>
            <a:gdLst/>
            <a:ahLst/>
            <a:cxnLst/>
            <a:rect l="l" t="t" r="r" b="b"/>
            <a:pathLst>
              <a:path w="11420475" h="4543425">
                <a:moveTo>
                  <a:pt x="114313" y="0"/>
                </a:moveTo>
                <a:lnTo>
                  <a:pt x="11306162" y="0"/>
                </a:lnTo>
                <a:cubicBezTo>
                  <a:pt x="11369296" y="0"/>
                  <a:pt x="11420475" y="51179"/>
                  <a:pt x="11420475" y="114313"/>
                </a:cubicBezTo>
                <a:lnTo>
                  <a:pt x="11420475" y="4429112"/>
                </a:lnTo>
                <a:cubicBezTo>
                  <a:pt x="11420475" y="4492246"/>
                  <a:pt x="11369296" y="4543425"/>
                  <a:pt x="11306162" y="4543425"/>
                </a:cubicBezTo>
                <a:lnTo>
                  <a:pt x="114313" y="4543425"/>
                </a:lnTo>
                <a:cubicBezTo>
                  <a:pt x="51179" y="4543425"/>
                  <a:pt x="0" y="4492246"/>
                  <a:pt x="0" y="4429112"/>
                </a:cubicBezTo>
                <a:lnTo>
                  <a:pt x="0" y="114313"/>
                </a:lnTo>
                <a:cubicBezTo>
                  <a:pt x="0" y="51179"/>
                  <a:pt x="51179" y="0"/>
                  <a:pt x="114313" y="0"/>
                </a:cubicBezTo>
                <a:close/>
              </a:path>
            </a:pathLst>
          </a:custGeom>
          <a:solidFill>
            <a:srgbClr val="556677">
              <a:alpha val="5098"/>
            </a:srgbClr>
          </a:solidFill>
          <a:ln w="12700">
            <a:solidFill>
              <a:srgbClr val="556677">
                <a:alpha val="20000"/>
              </a:srgbClr>
            </a:solidFill>
            <a:prstDash val="solid"/>
          </a:ln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0" r="0" t="9330" b="9330"/>
          <a:stretch/>
        </p:blipFill>
        <p:spPr>
          <a:xfrm>
            <a:off x="504825" y="1419225"/>
            <a:ext cx="11182350" cy="4305300"/>
          </a:xfrm>
          <a:prstGeom prst="roundRect">
            <a:avLst>
              <a:gd name="adj" fmla="val 2521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385763" y="5929313"/>
            <a:ext cx="2762250" cy="542925"/>
          </a:xfrm>
          <a:custGeom>
            <a:avLst/>
            <a:gdLst/>
            <a:ahLst/>
            <a:cxnLst/>
            <a:rect l="l" t="t" r="r" b="b"/>
            <a:pathLst>
              <a:path w="2762250" h="542925">
                <a:moveTo>
                  <a:pt x="76200" y="0"/>
                </a:moveTo>
                <a:lnTo>
                  <a:pt x="2686050" y="0"/>
                </a:lnTo>
                <a:cubicBezTo>
                  <a:pt x="2728134" y="0"/>
                  <a:pt x="2762250" y="34116"/>
                  <a:pt x="2762250" y="76200"/>
                </a:cubicBezTo>
                <a:lnTo>
                  <a:pt x="2762250" y="466725"/>
                </a:lnTo>
                <a:cubicBezTo>
                  <a:pt x="2762250" y="508809"/>
                  <a:pt x="2728134" y="542925"/>
                  <a:pt x="26860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38150" y="6010275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 Flow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33388" y="6200775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→ Cache → Agents → Response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271838" y="5929313"/>
            <a:ext cx="2762250" cy="542925"/>
          </a:xfrm>
          <a:custGeom>
            <a:avLst/>
            <a:gdLst/>
            <a:ahLst/>
            <a:cxnLst/>
            <a:rect l="l" t="t" r="r" b="b"/>
            <a:pathLst>
              <a:path w="2762250" h="542925">
                <a:moveTo>
                  <a:pt x="76200" y="0"/>
                </a:moveTo>
                <a:lnTo>
                  <a:pt x="2686050" y="0"/>
                </a:lnTo>
                <a:cubicBezTo>
                  <a:pt x="2728134" y="0"/>
                  <a:pt x="2762250" y="34116"/>
                  <a:pt x="2762250" y="76200"/>
                </a:cubicBezTo>
                <a:lnTo>
                  <a:pt x="2762250" y="466725"/>
                </a:lnTo>
                <a:cubicBezTo>
                  <a:pt x="2762250" y="508809"/>
                  <a:pt x="2728134" y="542925"/>
                  <a:pt x="26860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324225" y="6010275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Cache Hit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319463" y="6200775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12ms response time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57913" y="5929313"/>
            <a:ext cx="2762250" cy="542925"/>
          </a:xfrm>
          <a:custGeom>
            <a:avLst/>
            <a:gdLst/>
            <a:ahLst/>
            <a:cxnLst/>
            <a:rect l="l" t="t" r="r" b="b"/>
            <a:pathLst>
              <a:path w="2762250" h="542925">
                <a:moveTo>
                  <a:pt x="76200" y="0"/>
                </a:moveTo>
                <a:lnTo>
                  <a:pt x="2686050" y="0"/>
                </a:lnTo>
                <a:cubicBezTo>
                  <a:pt x="2728134" y="0"/>
                  <a:pt x="2762250" y="34116"/>
                  <a:pt x="2762250" y="76200"/>
                </a:cubicBezTo>
                <a:lnTo>
                  <a:pt x="2762250" y="466725"/>
                </a:lnTo>
                <a:cubicBezTo>
                  <a:pt x="2762250" y="508809"/>
                  <a:pt x="2728134" y="542925"/>
                  <a:pt x="26860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210300" y="6010275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Cache Miss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205538" y="6200775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pipeline execution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9043988" y="5929313"/>
            <a:ext cx="2762250" cy="542925"/>
          </a:xfrm>
          <a:custGeom>
            <a:avLst/>
            <a:gdLst/>
            <a:ahLst/>
            <a:cxnLst/>
            <a:rect l="l" t="t" r="r" b="b"/>
            <a:pathLst>
              <a:path w="2762250" h="542925">
                <a:moveTo>
                  <a:pt x="76200" y="0"/>
                </a:moveTo>
                <a:lnTo>
                  <a:pt x="2686050" y="0"/>
                </a:lnTo>
                <a:cubicBezTo>
                  <a:pt x="2728134" y="0"/>
                  <a:pt x="2762250" y="34116"/>
                  <a:pt x="2762250" y="76200"/>
                </a:cubicBezTo>
                <a:lnTo>
                  <a:pt x="2762250" y="466725"/>
                </a:lnTo>
                <a:cubicBezTo>
                  <a:pt x="2762250" y="508809"/>
                  <a:pt x="2728134" y="542925"/>
                  <a:pt x="2686050" y="542925"/>
                </a:cubicBezTo>
                <a:lnTo>
                  <a:pt x="76200" y="542925"/>
                </a:lnTo>
                <a:cubicBezTo>
                  <a:pt x="34116" y="542925"/>
                  <a:pt x="0" y="508809"/>
                  <a:pt x="0" y="466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096375" y="6010275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 Target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091613" y="6200775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1000 docs × 1000 req/s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872" y="345872"/>
            <a:ext cx="11560783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spc="95" kern="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872" y="587983"/>
            <a:ext cx="11655898" cy="3458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51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Scalable Vector Database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5872" y="1003030"/>
            <a:ext cx="11578077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Horizontal sharding, HNSW optimization, and billion-scale performance patterns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0196" y="1353226"/>
            <a:ext cx="5672306" cy="1746655"/>
          </a:xfrm>
          <a:custGeom>
            <a:avLst/>
            <a:gdLst/>
            <a:ahLst/>
            <a:cxnLst/>
            <a:rect l="l" t="t" r="r" b="b"/>
            <a:pathLst>
              <a:path w="5672306" h="1746655">
                <a:moveTo>
                  <a:pt x="103769" y="0"/>
                </a:moveTo>
                <a:lnTo>
                  <a:pt x="5568538" y="0"/>
                </a:lnTo>
                <a:cubicBezTo>
                  <a:pt x="5625848" y="0"/>
                  <a:pt x="5672306" y="46459"/>
                  <a:pt x="5672306" y="103769"/>
                </a:cubicBezTo>
                <a:lnTo>
                  <a:pt x="5672306" y="1642887"/>
                </a:lnTo>
                <a:cubicBezTo>
                  <a:pt x="5672306" y="1700196"/>
                  <a:pt x="5625848" y="1746655"/>
                  <a:pt x="5568538" y="1746655"/>
                </a:cubicBezTo>
                <a:lnTo>
                  <a:pt x="103769" y="1746655"/>
                </a:lnTo>
                <a:cubicBezTo>
                  <a:pt x="46459" y="1746655"/>
                  <a:pt x="0" y="1700196"/>
                  <a:pt x="0" y="1642887"/>
                </a:cubicBezTo>
                <a:lnTo>
                  <a:pt x="0" y="103769"/>
                </a:lnTo>
                <a:cubicBezTo>
                  <a:pt x="0" y="46497"/>
                  <a:pt x="46497" y="0"/>
                  <a:pt x="10376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4485" y="1539132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70678" y="1581"/>
                </a:moveTo>
                <a:cubicBezTo>
                  <a:pt x="75207" y="-517"/>
                  <a:pt x="80436" y="-517"/>
                  <a:pt x="84965" y="1581"/>
                </a:cubicBezTo>
                <a:lnTo>
                  <a:pt x="151417" y="32284"/>
                </a:lnTo>
                <a:cubicBezTo>
                  <a:pt x="154001" y="33469"/>
                  <a:pt x="155643" y="36053"/>
                  <a:pt x="155643" y="38911"/>
                </a:cubicBezTo>
                <a:cubicBezTo>
                  <a:pt x="155643" y="41768"/>
                  <a:pt x="154001" y="44352"/>
                  <a:pt x="151417" y="45538"/>
                </a:cubicBezTo>
                <a:lnTo>
                  <a:pt x="84965" y="76241"/>
                </a:lnTo>
                <a:cubicBezTo>
                  <a:pt x="80436" y="78338"/>
                  <a:pt x="75207" y="78338"/>
                  <a:pt x="70678" y="76241"/>
                </a:cubicBezTo>
                <a:lnTo>
                  <a:pt x="4225" y="45538"/>
                </a:lnTo>
                <a:cubicBezTo>
                  <a:pt x="1642" y="44322"/>
                  <a:pt x="0" y="41738"/>
                  <a:pt x="0" y="38911"/>
                </a:cubicBezTo>
                <a:cubicBezTo>
                  <a:pt x="0" y="36084"/>
                  <a:pt x="1642" y="33469"/>
                  <a:pt x="4225" y="32284"/>
                </a:cubicBezTo>
                <a:lnTo>
                  <a:pt x="70678" y="1581"/>
                </a:lnTo>
                <a:close/>
                <a:moveTo>
                  <a:pt x="14622" y="66391"/>
                </a:moveTo>
                <a:lnTo>
                  <a:pt x="64567" y="89464"/>
                </a:lnTo>
                <a:cubicBezTo>
                  <a:pt x="72988" y="93355"/>
                  <a:pt x="82685" y="93355"/>
                  <a:pt x="91106" y="89464"/>
                </a:cubicBezTo>
                <a:lnTo>
                  <a:pt x="141051" y="66391"/>
                </a:lnTo>
                <a:lnTo>
                  <a:pt x="151417" y="71194"/>
                </a:lnTo>
                <a:cubicBezTo>
                  <a:pt x="154001" y="72380"/>
                  <a:pt x="155643" y="74964"/>
                  <a:pt x="155643" y="77821"/>
                </a:cubicBezTo>
                <a:cubicBezTo>
                  <a:pt x="155643" y="80679"/>
                  <a:pt x="154001" y="83263"/>
                  <a:pt x="151417" y="84448"/>
                </a:cubicBezTo>
                <a:lnTo>
                  <a:pt x="84965" y="115151"/>
                </a:lnTo>
                <a:cubicBezTo>
                  <a:pt x="80436" y="117249"/>
                  <a:pt x="75207" y="117249"/>
                  <a:pt x="70678" y="115151"/>
                </a:cubicBezTo>
                <a:lnTo>
                  <a:pt x="4225" y="84448"/>
                </a:lnTo>
                <a:cubicBezTo>
                  <a:pt x="1642" y="83232"/>
                  <a:pt x="0" y="80648"/>
                  <a:pt x="0" y="77821"/>
                </a:cubicBezTo>
                <a:cubicBezTo>
                  <a:pt x="0" y="74994"/>
                  <a:pt x="1642" y="72380"/>
                  <a:pt x="4225" y="71194"/>
                </a:cubicBezTo>
                <a:lnTo>
                  <a:pt x="14591" y="66391"/>
                </a:lnTo>
                <a:close/>
                <a:moveTo>
                  <a:pt x="4225" y="110105"/>
                </a:moveTo>
                <a:lnTo>
                  <a:pt x="14591" y="105302"/>
                </a:lnTo>
                <a:lnTo>
                  <a:pt x="64537" y="128375"/>
                </a:lnTo>
                <a:cubicBezTo>
                  <a:pt x="72957" y="132266"/>
                  <a:pt x="82655" y="132266"/>
                  <a:pt x="91075" y="128375"/>
                </a:cubicBezTo>
                <a:lnTo>
                  <a:pt x="141021" y="105302"/>
                </a:lnTo>
                <a:lnTo>
                  <a:pt x="151387" y="110105"/>
                </a:lnTo>
                <a:cubicBezTo>
                  <a:pt x="153971" y="111291"/>
                  <a:pt x="155612" y="113874"/>
                  <a:pt x="155612" y="116732"/>
                </a:cubicBezTo>
                <a:cubicBezTo>
                  <a:pt x="155612" y="119589"/>
                  <a:pt x="153971" y="122173"/>
                  <a:pt x="151387" y="123359"/>
                </a:cubicBezTo>
                <a:lnTo>
                  <a:pt x="84935" y="154062"/>
                </a:lnTo>
                <a:cubicBezTo>
                  <a:pt x="80405" y="156159"/>
                  <a:pt x="75177" y="156159"/>
                  <a:pt x="70647" y="154062"/>
                </a:cubicBezTo>
                <a:lnTo>
                  <a:pt x="4225" y="123359"/>
                </a:lnTo>
                <a:cubicBezTo>
                  <a:pt x="1642" y="122143"/>
                  <a:pt x="0" y="119559"/>
                  <a:pt x="0" y="116732"/>
                </a:cubicBezTo>
                <a:cubicBezTo>
                  <a:pt x="0" y="113905"/>
                  <a:pt x="1642" y="111291"/>
                  <a:pt x="4225" y="110105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Text 5"/>
          <p:cNvSpPr/>
          <p:nvPr/>
        </p:nvSpPr>
        <p:spPr>
          <a:xfrm>
            <a:off x="691745" y="1495898"/>
            <a:ext cx="52659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Horizontal Sharding Strategy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92868" y="1841770"/>
            <a:ext cx="5456136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Scatter-Gather Pattern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92868" y="2083881"/>
            <a:ext cx="5447489" cy="19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broadcasts to all shards → each shard searches locally → coordinator aggregates Top-k results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7191" y="2388681"/>
            <a:ext cx="5378315" cy="562043"/>
          </a:xfrm>
          <a:custGeom>
            <a:avLst/>
            <a:gdLst/>
            <a:ahLst/>
            <a:cxnLst/>
            <a:rect l="l" t="t" r="r" b="b"/>
            <a:pathLst>
              <a:path w="5378315" h="562043">
                <a:moveTo>
                  <a:pt x="69176" y="0"/>
                </a:moveTo>
                <a:lnTo>
                  <a:pt x="5309139" y="0"/>
                </a:lnTo>
                <a:cubicBezTo>
                  <a:pt x="5347344" y="0"/>
                  <a:pt x="5378315" y="30971"/>
                  <a:pt x="5378315" y="69176"/>
                </a:cubicBezTo>
                <a:lnTo>
                  <a:pt x="5378315" y="492866"/>
                </a:lnTo>
                <a:cubicBezTo>
                  <a:pt x="5378315" y="531046"/>
                  <a:pt x="5347318" y="562043"/>
                  <a:pt x="5309139" y="562043"/>
                </a:cubicBezTo>
                <a:lnTo>
                  <a:pt x="69176" y="562043"/>
                </a:lnTo>
                <a:cubicBezTo>
                  <a:pt x="30971" y="562043"/>
                  <a:pt x="0" y="531071"/>
                  <a:pt x="0" y="492866"/>
                </a:cubicBezTo>
                <a:lnTo>
                  <a:pt x="0" y="69176"/>
                </a:lnTo>
                <a:cubicBezTo>
                  <a:pt x="0" y="30971"/>
                  <a:pt x="30971" y="0"/>
                  <a:pt x="6917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5277" y="2496766"/>
            <a:ext cx="260268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Benefits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5277" y="2669702"/>
            <a:ext cx="260268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throughput scaling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220396" y="2496766"/>
            <a:ext cx="260268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Trade-off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220396" y="2669702"/>
            <a:ext cx="260268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aggregation cost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50196" y="3210128"/>
            <a:ext cx="5672306" cy="1910945"/>
          </a:xfrm>
          <a:custGeom>
            <a:avLst/>
            <a:gdLst/>
            <a:ahLst/>
            <a:cxnLst/>
            <a:rect l="l" t="t" r="r" b="b"/>
            <a:pathLst>
              <a:path w="5672306" h="1910945">
                <a:moveTo>
                  <a:pt x="103764" y="0"/>
                </a:moveTo>
                <a:lnTo>
                  <a:pt x="5568542" y="0"/>
                </a:lnTo>
                <a:cubicBezTo>
                  <a:pt x="5625850" y="0"/>
                  <a:pt x="5672306" y="46457"/>
                  <a:pt x="5672306" y="103764"/>
                </a:cubicBezTo>
                <a:lnTo>
                  <a:pt x="5672306" y="1807180"/>
                </a:lnTo>
                <a:cubicBezTo>
                  <a:pt x="5672306" y="1864488"/>
                  <a:pt x="5625850" y="1910945"/>
                  <a:pt x="5568542" y="1910945"/>
                </a:cubicBezTo>
                <a:lnTo>
                  <a:pt x="103764" y="1910945"/>
                </a:lnTo>
                <a:cubicBezTo>
                  <a:pt x="46457" y="1910945"/>
                  <a:pt x="0" y="1864488"/>
                  <a:pt x="0" y="1807180"/>
                </a:cubicBezTo>
                <a:lnTo>
                  <a:pt x="0" y="103764"/>
                </a:lnTo>
                <a:cubicBezTo>
                  <a:pt x="0" y="46495"/>
                  <a:pt x="46495" y="0"/>
                  <a:pt x="103764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14485" y="3396034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0" y="24319"/>
                </a:moveTo>
                <a:cubicBezTo>
                  <a:pt x="0" y="16263"/>
                  <a:pt x="6536" y="9728"/>
                  <a:pt x="14591" y="9728"/>
                </a:cubicBezTo>
                <a:lnTo>
                  <a:pt x="43774" y="9728"/>
                </a:lnTo>
                <a:cubicBezTo>
                  <a:pt x="51830" y="9728"/>
                  <a:pt x="58366" y="16263"/>
                  <a:pt x="58366" y="24319"/>
                </a:cubicBezTo>
                <a:lnTo>
                  <a:pt x="58366" y="29183"/>
                </a:lnTo>
                <a:lnTo>
                  <a:pt x="97277" y="29183"/>
                </a:lnTo>
                <a:lnTo>
                  <a:pt x="97277" y="24319"/>
                </a:lnTo>
                <a:cubicBezTo>
                  <a:pt x="97277" y="16263"/>
                  <a:pt x="103812" y="9728"/>
                  <a:pt x="111868" y="9728"/>
                </a:cubicBezTo>
                <a:lnTo>
                  <a:pt x="141051" y="9728"/>
                </a:lnTo>
                <a:cubicBezTo>
                  <a:pt x="149107" y="9728"/>
                  <a:pt x="155643" y="16263"/>
                  <a:pt x="155643" y="24319"/>
                </a:cubicBezTo>
                <a:lnTo>
                  <a:pt x="155643" y="53502"/>
                </a:lnTo>
                <a:cubicBezTo>
                  <a:pt x="155643" y="61558"/>
                  <a:pt x="149107" y="68094"/>
                  <a:pt x="141051" y="68094"/>
                </a:cubicBezTo>
                <a:lnTo>
                  <a:pt x="111868" y="68094"/>
                </a:lnTo>
                <a:cubicBezTo>
                  <a:pt x="103812" y="68094"/>
                  <a:pt x="97277" y="61558"/>
                  <a:pt x="97277" y="53502"/>
                </a:cubicBezTo>
                <a:lnTo>
                  <a:pt x="97277" y="48638"/>
                </a:lnTo>
                <a:lnTo>
                  <a:pt x="58366" y="48638"/>
                </a:lnTo>
                <a:lnTo>
                  <a:pt x="58366" y="53502"/>
                </a:lnTo>
                <a:cubicBezTo>
                  <a:pt x="58366" y="55721"/>
                  <a:pt x="57849" y="57849"/>
                  <a:pt x="56968" y="59734"/>
                </a:cubicBezTo>
                <a:lnTo>
                  <a:pt x="77821" y="87549"/>
                </a:lnTo>
                <a:lnTo>
                  <a:pt x="102140" y="87549"/>
                </a:lnTo>
                <a:cubicBezTo>
                  <a:pt x="110196" y="87549"/>
                  <a:pt x="116732" y="94085"/>
                  <a:pt x="116732" y="102140"/>
                </a:cubicBezTo>
                <a:lnTo>
                  <a:pt x="116732" y="131323"/>
                </a:lnTo>
                <a:cubicBezTo>
                  <a:pt x="116732" y="139379"/>
                  <a:pt x="110196" y="145915"/>
                  <a:pt x="102140" y="145915"/>
                </a:cubicBezTo>
                <a:lnTo>
                  <a:pt x="72957" y="145915"/>
                </a:lnTo>
                <a:cubicBezTo>
                  <a:pt x="64902" y="145915"/>
                  <a:pt x="58366" y="139379"/>
                  <a:pt x="58366" y="131323"/>
                </a:cubicBezTo>
                <a:lnTo>
                  <a:pt x="58366" y="102140"/>
                </a:lnTo>
                <a:cubicBezTo>
                  <a:pt x="58366" y="99921"/>
                  <a:pt x="58883" y="97793"/>
                  <a:pt x="59764" y="95909"/>
                </a:cubicBezTo>
                <a:lnTo>
                  <a:pt x="38911" y="68094"/>
                </a:lnTo>
                <a:lnTo>
                  <a:pt x="14591" y="68094"/>
                </a:lnTo>
                <a:cubicBezTo>
                  <a:pt x="6536" y="68094"/>
                  <a:pt x="0" y="61558"/>
                  <a:pt x="0" y="53502"/>
                </a:cubicBezTo>
                <a:lnTo>
                  <a:pt x="0" y="24319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7" name="Text 15"/>
          <p:cNvSpPr/>
          <p:nvPr/>
        </p:nvSpPr>
        <p:spPr>
          <a:xfrm>
            <a:off x="691745" y="3352800"/>
            <a:ext cx="52659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HNSW Index Optimization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92868" y="3698672"/>
            <a:ext cx="5386962" cy="311285"/>
          </a:xfrm>
          <a:custGeom>
            <a:avLst/>
            <a:gdLst/>
            <a:ahLst/>
            <a:cxnLst/>
            <a:rect l="l" t="t" r="r" b="b"/>
            <a:pathLst>
              <a:path w="5386962" h="311285">
                <a:moveTo>
                  <a:pt x="34587" y="0"/>
                </a:moveTo>
                <a:lnTo>
                  <a:pt x="5352375" y="0"/>
                </a:lnTo>
                <a:cubicBezTo>
                  <a:pt x="5371477" y="0"/>
                  <a:pt x="5386962" y="15485"/>
                  <a:pt x="5386962" y="34587"/>
                </a:cubicBezTo>
                <a:lnTo>
                  <a:pt x="5386962" y="276698"/>
                </a:lnTo>
                <a:cubicBezTo>
                  <a:pt x="5386962" y="295800"/>
                  <a:pt x="5371477" y="311285"/>
                  <a:pt x="5352375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62043" y="3767847"/>
            <a:ext cx="1158672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 (max connections)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476672" y="3767847"/>
            <a:ext cx="397753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16-32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92868" y="4079132"/>
            <a:ext cx="5386962" cy="311285"/>
          </a:xfrm>
          <a:custGeom>
            <a:avLst/>
            <a:gdLst/>
            <a:ahLst/>
            <a:cxnLst/>
            <a:rect l="l" t="t" r="r" b="b"/>
            <a:pathLst>
              <a:path w="5386962" h="311285">
                <a:moveTo>
                  <a:pt x="34587" y="0"/>
                </a:moveTo>
                <a:lnTo>
                  <a:pt x="5352375" y="0"/>
                </a:lnTo>
                <a:cubicBezTo>
                  <a:pt x="5371477" y="0"/>
                  <a:pt x="5386962" y="15485"/>
                  <a:pt x="5386962" y="34587"/>
                </a:cubicBezTo>
                <a:lnTo>
                  <a:pt x="5386962" y="276698"/>
                </a:lnTo>
                <a:cubicBezTo>
                  <a:pt x="5386962" y="295800"/>
                  <a:pt x="5371477" y="311285"/>
                  <a:pt x="5352375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62043" y="4148306"/>
            <a:ext cx="830094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efConstruction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343593" y="4148306"/>
            <a:ext cx="527455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100-200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92868" y="4459591"/>
            <a:ext cx="5386962" cy="311285"/>
          </a:xfrm>
          <a:custGeom>
            <a:avLst/>
            <a:gdLst/>
            <a:ahLst/>
            <a:cxnLst/>
            <a:rect l="l" t="t" r="r" b="b"/>
            <a:pathLst>
              <a:path w="5386962" h="311285">
                <a:moveTo>
                  <a:pt x="34587" y="0"/>
                </a:moveTo>
                <a:lnTo>
                  <a:pt x="5352375" y="0"/>
                </a:lnTo>
                <a:cubicBezTo>
                  <a:pt x="5371477" y="0"/>
                  <a:pt x="5386962" y="15485"/>
                  <a:pt x="5386962" y="34587"/>
                </a:cubicBezTo>
                <a:lnTo>
                  <a:pt x="5386962" y="276698"/>
                </a:lnTo>
                <a:cubicBezTo>
                  <a:pt x="5386962" y="295800"/>
                  <a:pt x="5371477" y="311285"/>
                  <a:pt x="5352375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62043" y="4528766"/>
            <a:ext cx="51880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efSearch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410200" y="4528766"/>
            <a:ext cx="458281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64-128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05838" y="4848698"/>
            <a:ext cx="103762" cy="103762"/>
          </a:xfrm>
          <a:custGeom>
            <a:avLst/>
            <a:gdLst/>
            <a:ahLst/>
            <a:cxnLst/>
            <a:rect l="l" t="t" r="r" b="b"/>
            <a:pathLst>
              <a:path w="103762" h="103762">
                <a:moveTo>
                  <a:pt x="51881" y="103762"/>
                </a:moveTo>
                <a:cubicBezTo>
                  <a:pt x="80515" y="103762"/>
                  <a:pt x="103762" y="80515"/>
                  <a:pt x="103762" y="51881"/>
                </a:cubicBezTo>
                <a:cubicBezTo>
                  <a:pt x="103762" y="23247"/>
                  <a:pt x="80515" y="0"/>
                  <a:pt x="51881" y="0"/>
                </a:cubicBezTo>
                <a:cubicBezTo>
                  <a:pt x="23247" y="0"/>
                  <a:pt x="0" y="23247"/>
                  <a:pt x="0" y="51881"/>
                </a:cubicBezTo>
                <a:cubicBezTo>
                  <a:pt x="0" y="80515"/>
                  <a:pt x="23247" y="103762"/>
                  <a:pt x="51881" y="103762"/>
                </a:cubicBezTo>
                <a:close/>
                <a:moveTo>
                  <a:pt x="45396" y="32426"/>
                </a:moveTo>
                <a:cubicBezTo>
                  <a:pt x="45396" y="28846"/>
                  <a:pt x="48302" y="25940"/>
                  <a:pt x="51881" y="25940"/>
                </a:cubicBezTo>
                <a:cubicBezTo>
                  <a:pt x="55460" y="25940"/>
                  <a:pt x="58366" y="28846"/>
                  <a:pt x="58366" y="32426"/>
                </a:cubicBezTo>
                <a:cubicBezTo>
                  <a:pt x="58366" y="36005"/>
                  <a:pt x="55460" y="38911"/>
                  <a:pt x="51881" y="38911"/>
                </a:cubicBezTo>
                <a:cubicBezTo>
                  <a:pt x="48302" y="38911"/>
                  <a:pt x="45396" y="36005"/>
                  <a:pt x="45396" y="32426"/>
                </a:cubicBezTo>
                <a:close/>
                <a:moveTo>
                  <a:pt x="43774" y="45396"/>
                </a:moveTo>
                <a:lnTo>
                  <a:pt x="53502" y="45396"/>
                </a:lnTo>
                <a:cubicBezTo>
                  <a:pt x="56198" y="45396"/>
                  <a:pt x="58366" y="47564"/>
                  <a:pt x="58366" y="50260"/>
                </a:cubicBezTo>
                <a:lnTo>
                  <a:pt x="58366" y="68094"/>
                </a:lnTo>
                <a:lnTo>
                  <a:pt x="59987" y="68094"/>
                </a:lnTo>
                <a:cubicBezTo>
                  <a:pt x="62683" y="68094"/>
                  <a:pt x="64851" y="70262"/>
                  <a:pt x="64851" y="72957"/>
                </a:cubicBezTo>
                <a:cubicBezTo>
                  <a:pt x="64851" y="75653"/>
                  <a:pt x="62683" y="77821"/>
                  <a:pt x="59987" y="77821"/>
                </a:cubicBezTo>
                <a:lnTo>
                  <a:pt x="43774" y="77821"/>
                </a:lnTo>
                <a:cubicBezTo>
                  <a:pt x="41079" y="77821"/>
                  <a:pt x="38911" y="75653"/>
                  <a:pt x="38911" y="72957"/>
                </a:cubicBezTo>
                <a:cubicBezTo>
                  <a:pt x="38911" y="70262"/>
                  <a:pt x="41079" y="68094"/>
                  <a:pt x="43774" y="68094"/>
                </a:cubicBezTo>
                <a:lnTo>
                  <a:pt x="48638" y="68094"/>
                </a:lnTo>
                <a:lnTo>
                  <a:pt x="48638" y="55123"/>
                </a:lnTo>
                <a:lnTo>
                  <a:pt x="43774" y="55123"/>
                </a:lnTo>
                <a:cubicBezTo>
                  <a:pt x="41079" y="55123"/>
                  <a:pt x="38911" y="52955"/>
                  <a:pt x="38911" y="50260"/>
                </a:cubicBezTo>
                <a:cubicBezTo>
                  <a:pt x="38911" y="47564"/>
                  <a:pt x="41079" y="45396"/>
                  <a:pt x="43774" y="45396"/>
                </a:cubicBezTo>
                <a:close/>
              </a:path>
            </a:pathLst>
          </a:custGeom>
          <a:solidFill>
            <a:srgbClr val="E8E8E8">
              <a:alpha val="6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46119" y="4840051"/>
            <a:ext cx="5285592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Tune for recall vs latency trade-off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50196" y="5233481"/>
            <a:ext cx="5672306" cy="1712068"/>
          </a:xfrm>
          <a:custGeom>
            <a:avLst/>
            <a:gdLst/>
            <a:ahLst/>
            <a:cxnLst/>
            <a:rect l="l" t="t" r="r" b="b"/>
            <a:pathLst>
              <a:path w="5672306" h="1712068">
                <a:moveTo>
                  <a:pt x="103768" y="0"/>
                </a:moveTo>
                <a:lnTo>
                  <a:pt x="5568538" y="0"/>
                </a:lnTo>
                <a:cubicBezTo>
                  <a:pt x="5625848" y="0"/>
                  <a:pt x="5672306" y="46459"/>
                  <a:pt x="5672306" y="103768"/>
                </a:cubicBezTo>
                <a:lnTo>
                  <a:pt x="5672306" y="1608300"/>
                </a:lnTo>
                <a:cubicBezTo>
                  <a:pt x="5672306" y="1665609"/>
                  <a:pt x="5625848" y="1712068"/>
                  <a:pt x="5568538" y="1712068"/>
                </a:cubicBezTo>
                <a:lnTo>
                  <a:pt x="103768" y="1712068"/>
                </a:lnTo>
                <a:cubicBezTo>
                  <a:pt x="46459" y="1712068"/>
                  <a:pt x="0" y="1665609"/>
                  <a:pt x="0" y="1608300"/>
                </a:cubicBezTo>
                <a:lnTo>
                  <a:pt x="0" y="103768"/>
                </a:lnTo>
                <a:cubicBezTo>
                  <a:pt x="0" y="46497"/>
                  <a:pt x="46497" y="0"/>
                  <a:pt x="103768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14485" y="5419387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126460" y="63230"/>
                </a:moveTo>
                <a:cubicBezTo>
                  <a:pt x="126460" y="77183"/>
                  <a:pt x="121930" y="90072"/>
                  <a:pt x="114300" y="100529"/>
                </a:cubicBezTo>
                <a:lnTo>
                  <a:pt x="152785" y="139045"/>
                </a:lnTo>
                <a:cubicBezTo>
                  <a:pt x="156585" y="142845"/>
                  <a:pt x="156585" y="149016"/>
                  <a:pt x="152785" y="152815"/>
                </a:cubicBezTo>
                <a:cubicBezTo>
                  <a:pt x="148985" y="156615"/>
                  <a:pt x="142814" y="156615"/>
                  <a:pt x="139014" y="152815"/>
                </a:cubicBezTo>
                <a:lnTo>
                  <a:pt x="100529" y="114300"/>
                </a:lnTo>
                <a:cubicBezTo>
                  <a:pt x="90072" y="121930"/>
                  <a:pt x="77183" y="126460"/>
                  <a:pt x="63230" y="126460"/>
                </a:cubicBezTo>
                <a:cubicBezTo>
                  <a:pt x="28301" y="126460"/>
                  <a:pt x="0" y="98158"/>
                  <a:pt x="0" y="63230"/>
                </a:cubicBezTo>
                <a:cubicBezTo>
                  <a:pt x="0" y="28301"/>
                  <a:pt x="28301" y="0"/>
                  <a:pt x="63230" y="0"/>
                </a:cubicBezTo>
                <a:cubicBezTo>
                  <a:pt x="98158" y="0"/>
                  <a:pt x="126460" y="28301"/>
                  <a:pt x="126460" y="63230"/>
                </a:cubicBezTo>
                <a:close/>
                <a:moveTo>
                  <a:pt x="63230" y="34047"/>
                </a:moveTo>
                <a:cubicBezTo>
                  <a:pt x="59187" y="34047"/>
                  <a:pt x="55934" y="37299"/>
                  <a:pt x="55934" y="41343"/>
                </a:cubicBezTo>
                <a:lnTo>
                  <a:pt x="55934" y="55934"/>
                </a:lnTo>
                <a:lnTo>
                  <a:pt x="41343" y="55934"/>
                </a:lnTo>
                <a:cubicBezTo>
                  <a:pt x="37299" y="55934"/>
                  <a:pt x="34047" y="59187"/>
                  <a:pt x="34047" y="63230"/>
                </a:cubicBezTo>
                <a:cubicBezTo>
                  <a:pt x="34047" y="67273"/>
                  <a:pt x="37299" y="70526"/>
                  <a:pt x="41343" y="70526"/>
                </a:cubicBezTo>
                <a:lnTo>
                  <a:pt x="55934" y="70526"/>
                </a:lnTo>
                <a:lnTo>
                  <a:pt x="55934" y="85117"/>
                </a:lnTo>
                <a:cubicBezTo>
                  <a:pt x="55934" y="89160"/>
                  <a:pt x="59187" y="92413"/>
                  <a:pt x="63230" y="92413"/>
                </a:cubicBezTo>
                <a:cubicBezTo>
                  <a:pt x="67273" y="92413"/>
                  <a:pt x="70526" y="89160"/>
                  <a:pt x="70526" y="85117"/>
                </a:cubicBezTo>
                <a:lnTo>
                  <a:pt x="70526" y="70526"/>
                </a:lnTo>
                <a:lnTo>
                  <a:pt x="85117" y="70526"/>
                </a:lnTo>
                <a:cubicBezTo>
                  <a:pt x="89160" y="70526"/>
                  <a:pt x="92413" y="67273"/>
                  <a:pt x="92413" y="63230"/>
                </a:cubicBezTo>
                <a:cubicBezTo>
                  <a:pt x="92413" y="59187"/>
                  <a:pt x="89160" y="55934"/>
                  <a:pt x="85117" y="55934"/>
                </a:cubicBezTo>
                <a:lnTo>
                  <a:pt x="70526" y="55934"/>
                </a:lnTo>
                <a:lnTo>
                  <a:pt x="70526" y="41343"/>
                </a:lnTo>
                <a:cubicBezTo>
                  <a:pt x="70526" y="37299"/>
                  <a:pt x="67273" y="34047"/>
                  <a:pt x="63230" y="34047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1" name="Text 29"/>
          <p:cNvSpPr/>
          <p:nvPr/>
        </p:nvSpPr>
        <p:spPr>
          <a:xfrm>
            <a:off x="691745" y="5376153"/>
            <a:ext cx="52659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Hybrid Search (BM25 + Vector)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92868" y="5722026"/>
            <a:ext cx="5447489" cy="19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 keyword-based BM25 with semantic vector search using </a:t>
            </a:r>
            <a:pPr>
              <a:lnSpc>
                <a:spcPct val="14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Reciprocal Rank Fusion (RRF)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97191" y="5992238"/>
            <a:ext cx="5378315" cy="319932"/>
          </a:xfrm>
          <a:custGeom>
            <a:avLst/>
            <a:gdLst/>
            <a:ahLst/>
            <a:cxnLst/>
            <a:rect l="l" t="t" r="r" b="b"/>
            <a:pathLst>
              <a:path w="5378315" h="319932">
                <a:moveTo>
                  <a:pt x="69176" y="0"/>
                </a:moveTo>
                <a:lnTo>
                  <a:pt x="5309139" y="0"/>
                </a:lnTo>
                <a:cubicBezTo>
                  <a:pt x="5347318" y="0"/>
                  <a:pt x="5378315" y="30997"/>
                  <a:pt x="5378315" y="69176"/>
                </a:cubicBezTo>
                <a:lnTo>
                  <a:pt x="5378315" y="250756"/>
                </a:lnTo>
                <a:cubicBezTo>
                  <a:pt x="5378315" y="288961"/>
                  <a:pt x="5347344" y="319932"/>
                  <a:pt x="5309139" y="319932"/>
                </a:cubicBezTo>
                <a:lnTo>
                  <a:pt x="69176" y="319932"/>
                </a:lnTo>
                <a:cubicBezTo>
                  <a:pt x="30971" y="319932"/>
                  <a:pt x="0" y="288961"/>
                  <a:pt x="0" y="250756"/>
                </a:cubicBezTo>
                <a:lnTo>
                  <a:pt x="0" y="69176"/>
                </a:lnTo>
                <a:cubicBezTo>
                  <a:pt x="0" y="30971"/>
                  <a:pt x="30971" y="0"/>
                  <a:pt x="69176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587983" y="6091677"/>
            <a:ext cx="121055" cy="121055"/>
          </a:xfrm>
          <a:custGeom>
            <a:avLst/>
            <a:gdLst/>
            <a:ahLst/>
            <a:cxnLst/>
            <a:rect l="l" t="t" r="r" b="b"/>
            <a:pathLst>
              <a:path w="121055" h="121055">
                <a:moveTo>
                  <a:pt x="15132" y="15132"/>
                </a:moveTo>
                <a:cubicBezTo>
                  <a:pt x="15132" y="10947"/>
                  <a:pt x="11751" y="7566"/>
                  <a:pt x="7566" y="7566"/>
                </a:cubicBezTo>
                <a:cubicBezTo>
                  <a:pt x="3381" y="7566"/>
                  <a:pt x="0" y="10947"/>
                  <a:pt x="0" y="15132"/>
                </a:cubicBezTo>
                <a:lnTo>
                  <a:pt x="0" y="94574"/>
                </a:lnTo>
                <a:cubicBezTo>
                  <a:pt x="0" y="105025"/>
                  <a:pt x="8464" y="113489"/>
                  <a:pt x="18915" y="113489"/>
                </a:cubicBezTo>
                <a:lnTo>
                  <a:pt x="113489" y="113489"/>
                </a:lnTo>
                <a:cubicBezTo>
                  <a:pt x="117674" y="113489"/>
                  <a:pt x="121055" y="110108"/>
                  <a:pt x="121055" y="105923"/>
                </a:cubicBezTo>
                <a:cubicBezTo>
                  <a:pt x="121055" y="101738"/>
                  <a:pt x="117674" y="98357"/>
                  <a:pt x="113489" y="98357"/>
                </a:cubicBezTo>
                <a:lnTo>
                  <a:pt x="18915" y="98357"/>
                </a:lnTo>
                <a:cubicBezTo>
                  <a:pt x="16834" y="98357"/>
                  <a:pt x="15132" y="96655"/>
                  <a:pt x="15132" y="94574"/>
                </a:cubicBezTo>
                <a:lnTo>
                  <a:pt x="15132" y="15132"/>
                </a:lnTo>
                <a:close/>
                <a:moveTo>
                  <a:pt x="111267" y="35607"/>
                </a:moveTo>
                <a:cubicBezTo>
                  <a:pt x="114222" y="32652"/>
                  <a:pt x="114222" y="27852"/>
                  <a:pt x="111267" y="24897"/>
                </a:cubicBezTo>
                <a:cubicBezTo>
                  <a:pt x="108311" y="21941"/>
                  <a:pt x="103512" y="21941"/>
                  <a:pt x="100556" y="24897"/>
                </a:cubicBezTo>
                <a:lnTo>
                  <a:pt x="75660" y="49817"/>
                </a:lnTo>
                <a:lnTo>
                  <a:pt x="62088" y="36269"/>
                </a:lnTo>
                <a:cubicBezTo>
                  <a:pt x="59133" y="33314"/>
                  <a:pt x="54333" y="33314"/>
                  <a:pt x="51378" y="36269"/>
                </a:cubicBezTo>
                <a:lnTo>
                  <a:pt x="28680" y="58967"/>
                </a:lnTo>
                <a:cubicBezTo>
                  <a:pt x="25724" y="61923"/>
                  <a:pt x="25724" y="66722"/>
                  <a:pt x="28680" y="69678"/>
                </a:cubicBezTo>
                <a:cubicBezTo>
                  <a:pt x="31635" y="72633"/>
                  <a:pt x="36435" y="72633"/>
                  <a:pt x="39390" y="69678"/>
                </a:cubicBezTo>
                <a:lnTo>
                  <a:pt x="56745" y="52323"/>
                </a:lnTo>
                <a:lnTo>
                  <a:pt x="70316" y="65895"/>
                </a:lnTo>
                <a:cubicBezTo>
                  <a:pt x="73272" y="68850"/>
                  <a:pt x="78071" y="68850"/>
                  <a:pt x="81027" y="65895"/>
                </a:cubicBezTo>
                <a:lnTo>
                  <a:pt x="111291" y="35631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5" name="Text 33"/>
          <p:cNvSpPr/>
          <p:nvPr/>
        </p:nvSpPr>
        <p:spPr>
          <a:xfrm>
            <a:off x="749881" y="6065736"/>
            <a:ext cx="511265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40% reduction in over-retrieval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68417" y="1353226"/>
            <a:ext cx="5672306" cy="1841770"/>
          </a:xfrm>
          <a:custGeom>
            <a:avLst/>
            <a:gdLst/>
            <a:ahLst/>
            <a:cxnLst/>
            <a:rect l="l" t="t" r="r" b="b"/>
            <a:pathLst>
              <a:path w="5672306" h="1841770">
                <a:moveTo>
                  <a:pt x="103765" y="0"/>
                </a:moveTo>
                <a:lnTo>
                  <a:pt x="5568541" y="0"/>
                </a:lnTo>
                <a:cubicBezTo>
                  <a:pt x="5625849" y="0"/>
                  <a:pt x="5672306" y="46457"/>
                  <a:pt x="5672306" y="103765"/>
                </a:cubicBezTo>
                <a:lnTo>
                  <a:pt x="5672306" y="1738005"/>
                </a:lnTo>
                <a:cubicBezTo>
                  <a:pt x="5672306" y="1795313"/>
                  <a:pt x="5625849" y="1841770"/>
                  <a:pt x="5568541" y="1841770"/>
                </a:cubicBezTo>
                <a:lnTo>
                  <a:pt x="103765" y="1841770"/>
                </a:lnTo>
                <a:cubicBezTo>
                  <a:pt x="46457" y="1841770"/>
                  <a:pt x="0" y="1795313"/>
                  <a:pt x="0" y="1738005"/>
                </a:cubicBezTo>
                <a:lnTo>
                  <a:pt x="0" y="103765"/>
                </a:lnTo>
                <a:cubicBezTo>
                  <a:pt x="0" y="46496"/>
                  <a:pt x="46496" y="0"/>
                  <a:pt x="10376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FF6B6B">
                  <a:alpha val="5000"/>
                </a:srgbClr>
              </a:gs>
            </a:gsLst>
            <a:lin ang="2700000" scaled="1"/>
          </a:gra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6332706" y="1539132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86333" y="-395"/>
                </a:moveTo>
                <a:cubicBezTo>
                  <a:pt x="81074" y="-3435"/>
                  <a:pt x="74569" y="-3435"/>
                  <a:pt x="69310" y="-395"/>
                </a:cubicBezTo>
                <a:lnTo>
                  <a:pt x="43714" y="14379"/>
                </a:lnTo>
                <a:cubicBezTo>
                  <a:pt x="38455" y="17419"/>
                  <a:pt x="35202" y="23042"/>
                  <a:pt x="35202" y="29122"/>
                </a:cubicBezTo>
                <a:lnTo>
                  <a:pt x="35202" y="60099"/>
                </a:lnTo>
                <a:lnTo>
                  <a:pt x="8360" y="75602"/>
                </a:lnTo>
                <a:cubicBezTo>
                  <a:pt x="3101" y="78642"/>
                  <a:pt x="-152" y="84266"/>
                  <a:pt x="-152" y="90346"/>
                </a:cubicBezTo>
                <a:lnTo>
                  <a:pt x="-152" y="119924"/>
                </a:lnTo>
                <a:cubicBezTo>
                  <a:pt x="-152" y="126004"/>
                  <a:pt x="3101" y="131627"/>
                  <a:pt x="8360" y="134667"/>
                </a:cubicBezTo>
                <a:lnTo>
                  <a:pt x="33986" y="149441"/>
                </a:lnTo>
                <a:cubicBezTo>
                  <a:pt x="39245" y="152481"/>
                  <a:pt x="45750" y="152481"/>
                  <a:pt x="51009" y="149441"/>
                </a:cubicBezTo>
                <a:lnTo>
                  <a:pt x="77852" y="133938"/>
                </a:lnTo>
                <a:lnTo>
                  <a:pt x="104694" y="149441"/>
                </a:lnTo>
                <a:cubicBezTo>
                  <a:pt x="109953" y="152481"/>
                  <a:pt x="116458" y="152481"/>
                  <a:pt x="121717" y="149441"/>
                </a:cubicBezTo>
                <a:lnTo>
                  <a:pt x="147283" y="134667"/>
                </a:lnTo>
                <a:cubicBezTo>
                  <a:pt x="152542" y="131627"/>
                  <a:pt x="155795" y="126004"/>
                  <a:pt x="155795" y="119924"/>
                </a:cubicBezTo>
                <a:lnTo>
                  <a:pt x="155795" y="90346"/>
                </a:lnTo>
                <a:cubicBezTo>
                  <a:pt x="155795" y="84266"/>
                  <a:pt x="152542" y="78642"/>
                  <a:pt x="147283" y="75602"/>
                </a:cubicBezTo>
                <a:lnTo>
                  <a:pt x="120441" y="60099"/>
                </a:lnTo>
                <a:lnTo>
                  <a:pt x="120441" y="29122"/>
                </a:lnTo>
                <a:cubicBezTo>
                  <a:pt x="120441" y="23042"/>
                  <a:pt x="117188" y="17419"/>
                  <a:pt x="111929" y="14379"/>
                </a:cubicBezTo>
                <a:lnTo>
                  <a:pt x="86333" y="-395"/>
                </a:lnTo>
                <a:close/>
                <a:moveTo>
                  <a:pt x="70526" y="88947"/>
                </a:moveTo>
                <a:lnTo>
                  <a:pt x="70526" y="121322"/>
                </a:lnTo>
                <a:lnTo>
                  <a:pt x="43683" y="136826"/>
                </a:lnTo>
                <a:cubicBezTo>
                  <a:pt x="43318" y="137038"/>
                  <a:pt x="42893" y="137160"/>
                  <a:pt x="42467" y="137160"/>
                </a:cubicBezTo>
                <a:lnTo>
                  <a:pt x="42467" y="105150"/>
                </a:lnTo>
                <a:lnTo>
                  <a:pt x="70526" y="88947"/>
                </a:lnTo>
                <a:close/>
                <a:moveTo>
                  <a:pt x="140869" y="89130"/>
                </a:moveTo>
                <a:cubicBezTo>
                  <a:pt x="141081" y="89494"/>
                  <a:pt x="141203" y="89920"/>
                  <a:pt x="141203" y="90346"/>
                </a:cubicBezTo>
                <a:lnTo>
                  <a:pt x="141203" y="119924"/>
                </a:lnTo>
                <a:cubicBezTo>
                  <a:pt x="141203" y="120805"/>
                  <a:pt x="140747" y="121596"/>
                  <a:pt x="139987" y="122021"/>
                </a:cubicBezTo>
                <a:lnTo>
                  <a:pt x="114361" y="136795"/>
                </a:lnTo>
                <a:cubicBezTo>
                  <a:pt x="113996" y="137008"/>
                  <a:pt x="113570" y="137130"/>
                  <a:pt x="113145" y="137130"/>
                </a:cubicBezTo>
                <a:lnTo>
                  <a:pt x="113145" y="105120"/>
                </a:lnTo>
                <a:lnTo>
                  <a:pt x="140869" y="89130"/>
                </a:lnTo>
                <a:close/>
                <a:moveTo>
                  <a:pt x="105879" y="29122"/>
                </a:moveTo>
                <a:lnTo>
                  <a:pt x="105879" y="60099"/>
                </a:lnTo>
                <a:lnTo>
                  <a:pt x="77821" y="76301"/>
                </a:lnTo>
                <a:lnTo>
                  <a:pt x="77821" y="43926"/>
                </a:lnTo>
                <a:lnTo>
                  <a:pt x="105545" y="27937"/>
                </a:lnTo>
                <a:cubicBezTo>
                  <a:pt x="105758" y="28301"/>
                  <a:pt x="105879" y="28727"/>
                  <a:pt x="105879" y="29153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8" name="Text 36"/>
          <p:cNvSpPr/>
          <p:nvPr/>
        </p:nvSpPr>
        <p:spPr>
          <a:xfrm>
            <a:off x="6509966" y="1495898"/>
            <a:ext cx="52659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IVF Partitioning Strategy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11089" y="1841770"/>
            <a:ext cx="544748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How IVF Works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11089" y="2049294"/>
            <a:ext cx="5447489" cy="3977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 vectors clustered into Voronoi cells. Query compares to centroids, searches only nearest partitions.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15413" y="2550809"/>
            <a:ext cx="2628630" cy="492868"/>
          </a:xfrm>
          <a:custGeom>
            <a:avLst/>
            <a:gdLst/>
            <a:ahLst/>
            <a:cxnLst/>
            <a:rect l="l" t="t" r="r" b="b"/>
            <a:pathLst>
              <a:path w="2628630" h="492868">
                <a:moveTo>
                  <a:pt x="69174" y="0"/>
                </a:moveTo>
                <a:lnTo>
                  <a:pt x="2559456" y="0"/>
                </a:lnTo>
                <a:cubicBezTo>
                  <a:pt x="2597660" y="0"/>
                  <a:pt x="2628630" y="30970"/>
                  <a:pt x="2628630" y="69174"/>
                </a:cubicBezTo>
                <a:lnTo>
                  <a:pt x="2628630" y="423694"/>
                </a:lnTo>
                <a:cubicBezTo>
                  <a:pt x="2628630" y="461898"/>
                  <a:pt x="2597660" y="492868"/>
                  <a:pt x="2559456" y="492868"/>
                </a:cubicBezTo>
                <a:lnTo>
                  <a:pt x="69174" y="492868"/>
                </a:lnTo>
                <a:cubicBezTo>
                  <a:pt x="30970" y="492868"/>
                  <a:pt x="0" y="461898"/>
                  <a:pt x="0" y="423694"/>
                </a:cubicBezTo>
                <a:lnTo>
                  <a:pt x="0" y="69174"/>
                </a:lnTo>
                <a:cubicBezTo>
                  <a:pt x="0" y="30996"/>
                  <a:pt x="30996" y="0"/>
                  <a:pt x="6917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388911" y="2624306"/>
            <a:ext cx="2533515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nlist (partitions)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88911" y="2797243"/>
            <a:ext cx="2542162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4×√N to 16×√N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060234" y="2550809"/>
            <a:ext cx="2628630" cy="492868"/>
          </a:xfrm>
          <a:custGeom>
            <a:avLst/>
            <a:gdLst/>
            <a:ahLst/>
            <a:cxnLst/>
            <a:rect l="l" t="t" r="r" b="b"/>
            <a:pathLst>
              <a:path w="2628630" h="492868">
                <a:moveTo>
                  <a:pt x="69174" y="0"/>
                </a:moveTo>
                <a:lnTo>
                  <a:pt x="2559456" y="0"/>
                </a:lnTo>
                <a:cubicBezTo>
                  <a:pt x="2597660" y="0"/>
                  <a:pt x="2628630" y="30970"/>
                  <a:pt x="2628630" y="69174"/>
                </a:cubicBezTo>
                <a:lnTo>
                  <a:pt x="2628630" y="423694"/>
                </a:lnTo>
                <a:cubicBezTo>
                  <a:pt x="2628630" y="461898"/>
                  <a:pt x="2597660" y="492868"/>
                  <a:pt x="2559456" y="492868"/>
                </a:cubicBezTo>
                <a:lnTo>
                  <a:pt x="69174" y="492868"/>
                </a:lnTo>
                <a:cubicBezTo>
                  <a:pt x="30970" y="492868"/>
                  <a:pt x="0" y="461898"/>
                  <a:pt x="0" y="423694"/>
                </a:cubicBezTo>
                <a:lnTo>
                  <a:pt x="0" y="69174"/>
                </a:lnTo>
                <a:cubicBezTo>
                  <a:pt x="0" y="30996"/>
                  <a:pt x="30996" y="0"/>
                  <a:pt x="6917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9133732" y="2624306"/>
            <a:ext cx="2533515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nprobe (search)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133732" y="2797243"/>
            <a:ext cx="2542162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Higher = better recall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68417" y="3303081"/>
            <a:ext cx="5672306" cy="1703421"/>
          </a:xfrm>
          <a:custGeom>
            <a:avLst/>
            <a:gdLst/>
            <a:ahLst/>
            <a:cxnLst/>
            <a:rect l="l" t="t" r="r" b="b"/>
            <a:pathLst>
              <a:path w="5672306" h="1703421">
                <a:moveTo>
                  <a:pt x="103755" y="0"/>
                </a:moveTo>
                <a:lnTo>
                  <a:pt x="5568551" y="0"/>
                </a:lnTo>
                <a:cubicBezTo>
                  <a:pt x="5625854" y="0"/>
                  <a:pt x="5672306" y="46453"/>
                  <a:pt x="5672306" y="103755"/>
                </a:cubicBezTo>
                <a:lnTo>
                  <a:pt x="5672306" y="1599666"/>
                </a:lnTo>
                <a:cubicBezTo>
                  <a:pt x="5672306" y="1656968"/>
                  <a:pt x="5625854" y="1703421"/>
                  <a:pt x="5568551" y="1703421"/>
                </a:cubicBezTo>
                <a:lnTo>
                  <a:pt x="103755" y="1703421"/>
                </a:lnTo>
                <a:cubicBezTo>
                  <a:pt x="46453" y="1703421"/>
                  <a:pt x="0" y="1656968"/>
                  <a:pt x="0" y="1599666"/>
                </a:cubicBezTo>
                <a:lnTo>
                  <a:pt x="0" y="103755"/>
                </a:lnTo>
                <a:cubicBezTo>
                  <a:pt x="0" y="46453"/>
                  <a:pt x="46453" y="0"/>
                  <a:pt x="103755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332706" y="3488987"/>
            <a:ext cx="155643" cy="155643"/>
          </a:xfrm>
          <a:custGeom>
            <a:avLst/>
            <a:gdLst/>
            <a:ahLst/>
            <a:cxnLst/>
            <a:rect l="l" t="t" r="r" b="b"/>
            <a:pathLst>
              <a:path w="155643" h="155643">
                <a:moveTo>
                  <a:pt x="138619" y="68094"/>
                </a:moveTo>
                <a:lnTo>
                  <a:pt x="94845" y="68094"/>
                </a:lnTo>
                <a:cubicBezTo>
                  <a:pt x="90802" y="68094"/>
                  <a:pt x="87549" y="64841"/>
                  <a:pt x="87549" y="60798"/>
                </a:cubicBezTo>
                <a:lnTo>
                  <a:pt x="87549" y="17023"/>
                </a:lnTo>
                <a:cubicBezTo>
                  <a:pt x="87549" y="14075"/>
                  <a:pt x="89312" y="11400"/>
                  <a:pt x="92048" y="10275"/>
                </a:cubicBezTo>
                <a:cubicBezTo>
                  <a:pt x="94784" y="9150"/>
                  <a:pt x="97915" y="9788"/>
                  <a:pt x="100013" y="11856"/>
                </a:cubicBezTo>
                <a:lnTo>
                  <a:pt x="112172" y="24015"/>
                </a:lnTo>
                <a:lnTo>
                  <a:pt x="134485" y="1702"/>
                </a:lnTo>
                <a:cubicBezTo>
                  <a:pt x="135579" y="608"/>
                  <a:pt x="137069" y="0"/>
                  <a:pt x="138619" y="0"/>
                </a:cubicBezTo>
                <a:cubicBezTo>
                  <a:pt x="140169" y="0"/>
                  <a:pt x="141659" y="608"/>
                  <a:pt x="142784" y="1733"/>
                </a:cubicBezTo>
                <a:lnTo>
                  <a:pt x="153940" y="12889"/>
                </a:lnTo>
                <a:cubicBezTo>
                  <a:pt x="155035" y="13984"/>
                  <a:pt x="155643" y="15473"/>
                  <a:pt x="155643" y="17023"/>
                </a:cubicBezTo>
                <a:cubicBezTo>
                  <a:pt x="155643" y="18574"/>
                  <a:pt x="155035" y="20063"/>
                  <a:pt x="153910" y="21188"/>
                </a:cubicBezTo>
                <a:lnTo>
                  <a:pt x="131627" y="43470"/>
                </a:lnTo>
                <a:lnTo>
                  <a:pt x="143787" y="55630"/>
                </a:lnTo>
                <a:cubicBezTo>
                  <a:pt x="145884" y="57728"/>
                  <a:pt x="146492" y="60859"/>
                  <a:pt x="145368" y="63595"/>
                </a:cubicBezTo>
                <a:cubicBezTo>
                  <a:pt x="144243" y="66330"/>
                  <a:pt x="141568" y="68094"/>
                  <a:pt x="138619" y="68094"/>
                </a:cubicBezTo>
                <a:close/>
                <a:moveTo>
                  <a:pt x="138619" y="87549"/>
                </a:moveTo>
                <a:cubicBezTo>
                  <a:pt x="141568" y="87549"/>
                  <a:pt x="144243" y="89312"/>
                  <a:pt x="145368" y="92048"/>
                </a:cubicBezTo>
                <a:cubicBezTo>
                  <a:pt x="146492" y="94784"/>
                  <a:pt x="145884" y="97915"/>
                  <a:pt x="143787" y="100013"/>
                </a:cubicBezTo>
                <a:lnTo>
                  <a:pt x="131627" y="112172"/>
                </a:lnTo>
                <a:lnTo>
                  <a:pt x="153940" y="134485"/>
                </a:lnTo>
                <a:cubicBezTo>
                  <a:pt x="155035" y="135579"/>
                  <a:pt x="155673" y="137069"/>
                  <a:pt x="155673" y="138650"/>
                </a:cubicBezTo>
                <a:cubicBezTo>
                  <a:pt x="155673" y="140230"/>
                  <a:pt x="155065" y="141689"/>
                  <a:pt x="153940" y="142814"/>
                </a:cubicBezTo>
                <a:lnTo>
                  <a:pt x="142784" y="153971"/>
                </a:lnTo>
                <a:cubicBezTo>
                  <a:pt x="141659" y="155035"/>
                  <a:pt x="140169" y="155643"/>
                  <a:pt x="138619" y="155643"/>
                </a:cubicBezTo>
                <a:cubicBezTo>
                  <a:pt x="137069" y="155643"/>
                  <a:pt x="135579" y="155035"/>
                  <a:pt x="134454" y="153910"/>
                </a:cubicBezTo>
                <a:lnTo>
                  <a:pt x="112172" y="131627"/>
                </a:lnTo>
                <a:lnTo>
                  <a:pt x="100013" y="143787"/>
                </a:lnTo>
                <a:cubicBezTo>
                  <a:pt x="97915" y="145884"/>
                  <a:pt x="94784" y="146492"/>
                  <a:pt x="92048" y="145368"/>
                </a:cubicBezTo>
                <a:cubicBezTo>
                  <a:pt x="89312" y="144243"/>
                  <a:pt x="87549" y="141568"/>
                  <a:pt x="87549" y="138619"/>
                </a:cubicBezTo>
                <a:lnTo>
                  <a:pt x="87549" y="94845"/>
                </a:lnTo>
                <a:cubicBezTo>
                  <a:pt x="87549" y="90802"/>
                  <a:pt x="90802" y="87549"/>
                  <a:pt x="94845" y="87549"/>
                </a:cubicBezTo>
                <a:lnTo>
                  <a:pt x="138619" y="87549"/>
                </a:lnTo>
                <a:close/>
                <a:moveTo>
                  <a:pt x="60798" y="87549"/>
                </a:moveTo>
                <a:cubicBezTo>
                  <a:pt x="64841" y="87549"/>
                  <a:pt x="68094" y="90802"/>
                  <a:pt x="68094" y="94845"/>
                </a:cubicBezTo>
                <a:lnTo>
                  <a:pt x="68094" y="138619"/>
                </a:lnTo>
                <a:cubicBezTo>
                  <a:pt x="68094" y="141568"/>
                  <a:pt x="66330" y="144243"/>
                  <a:pt x="63595" y="145368"/>
                </a:cubicBezTo>
                <a:cubicBezTo>
                  <a:pt x="60859" y="146492"/>
                  <a:pt x="57728" y="145884"/>
                  <a:pt x="55630" y="143787"/>
                </a:cubicBezTo>
                <a:lnTo>
                  <a:pt x="43470" y="131627"/>
                </a:lnTo>
                <a:lnTo>
                  <a:pt x="21158" y="153940"/>
                </a:lnTo>
                <a:cubicBezTo>
                  <a:pt x="20063" y="155035"/>
                  <a:pt x="18574" y="155643"/>
                  <a:pt x="17023" y="155643"/>
                </a:cubicBezTo>
                <a:cubicBezTo>
                  <a:pt x="15473" y="155643"/>
                  <a:pt x="13984" y="155035"/>
                  <a:pt x="12859" y="153910"/>
                </a:cubicBezTo>
                <a:lnTo>
                  <a:pt x="1733" y="142784"/>
                </a:lnTo>
                <a:cubicBezTo>
                  <a:pt x="608" y="141659"/>
                  <a:pt x="0" y="140169"/>
                  <a:pt x="0" y="138619"/>
                </a:cubicBezTo>
                <a:cubicBezTo>
                  <a:pt x="0" y="137069"/>
                  <a:pt x="608" y="135579"/>
                  <a:pt x="1733" y="134454"/>
                </a:cubicBezTo>
                <a:lnTo>
                  <a:pt x="24015" y="112172"/>
                </a:lnTo>
                <a:lnTo>
                  <a:pt x="11856" y="100013"/>
                </a:lnTo>
                <a:cubicBezTo>
                  <a:pt x="9758" y="97915"/>
                  <a:pt x="9150" y="94784"/>
                  <a:pt x="10275" y="92048"/>
                </a:cubicBezTo>
                <a:cubicBezTo>
                  <a:pt x="11400" y="89312"/>
                  <a:pt x="14075" y="87549"/>
                  <a:pt x="17023" y="87549"/>
                </a:cubicBezTo>
                <a:lnTo>
                  <a:pt x="60798" y="87549"/>
                </a:lnTo>
                <a:close/>
                <a:moveTo>
                  <a:pt x="17023" y="68094"/>
                </a:moveTo>
                <a:cubicBezTo>
                  <a:pt x="14075" y="68094"/>
                  <a:pt x="11400" y="66330"/>
                  <a:pt x="10275" y="63595"/>
                </a:cubicBezTo>
                <a:cubicBezTo>
                  <a:pt x="9150" y="60859"/>
                  <a:pt x="9788" y="57728"/>
                  <a:pt x="11856" y="55630"/>
                </a:cubicBezTo>
                <a:lnTo>
                  <a:pt x="24015" y="43470"/>
                </a:lnTo>
                <a:lnTo>
                  <a:pt x="1733" y="21188"/>
                </a:lnTo>
                <a:cubicBezTo>
                  <a:pt x="608" y="20063"/>
                  <a:pt x="0" y="18574"/>
                  <a:pt x="0" y="17023"/>
                </a:cubicBezTo>
                <a:cubicBezTo>
                  <a:pt x="0" y="15473"/>
                  <a:pt x="608" y="13984"/>
                  <a:pt x="1733" y="12859"/>
                </a:cubicBezTo>
                <a:lnTo>
                  <a:pt x="12859" y="1733"/>
                </a:lnTo>
                <a:cubicBezTo>
                  <a:pt x="13984" y="608"/>
                  <a:pt x="15473" y="0"/>
                  <a:pt x="17023" y="0"/>
                </a:cubicBezTo>
                <a:cubicBezTo>
                  <a:pt x="18574" y="0"/>
                  <a:pt x="20063" y="608"/>
                  <a:pt x="21188" y="1733"/>
                </a:cubicBezTo>
                <a:lnTo>
                  <a:pt x="43470" y="24015"/>
                </a:lnTo>
                <a:lnTo>
                  <a:pt x="55630" y="11856"/>
                </a:lnTo>
                <a:cubicBezTo>
                  <a:pt x="57728" y="9758"/>
                  <a:pt x="60859" y="9150"/>
                  <a:pt x="63595" y="10275"/>
                </a:cubicBezTo>
                <a:cubicBezTo>
                  <a:pt x="66330" y="11400"/>
                  <a:pt x="68094" y="14075"/>
                  <a:pt x="68094" y="17023"/>
                </a:cubicBezTo>
                <a:lnTo>
                  <a:pt x="68094" y="60798"/>
                </a:lnTo>
                <a:cubicBezTo>
                  <a:pt x="68094" y="64841"/>
                  <a:pt x="64841" y="68094"/>
                  <a:pt x="60798" y="68094"/>
                </a:cubicBezTo>
                <a:lnTo>
                  <a:pt x="17023" y="68094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9" name="Text 47"/>
          <p:cNvSpPr/>
          <p:nvPr/>
        </p:nvSpPr>
        <p:spPr>
          <a:xfrm>
            <a:off x="6509966" y="3445753"/>
            <a:ext cx="52659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INT8 Quantization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311089" y="3826213"/>
            <a:ext cx="1063557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 Reduction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546732" y="3791626"/>
            <a:ext cx="224817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4×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11089" y="4137498"/>
            <a:ext cx="1080851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 Retention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320564" y="4102911"/>
            <a:ext cx="458281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99%+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11089" y="4448783"/>
            <a:ext cx="933855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Throughput Gain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387577" y="4414196"/>
            <a:ext cx="389106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2-3×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24060" y="4734128"/>
            <a:ext cx="103762" cy="103762"/>
          </a:xfrm>
          <a:custGeom>
            <a:avLst/>
            <a:gdLst/>
            <a:ahLst/>
            <a:cxnLst/>
            <a:rect l="l" t="t" r="r" b="b"/>
            <a:pathLst>
              <a:path w="103762" h="103762">
                <a:moveTo>
                  <a:pt x="51881" y="0"/>
                </a:moveTo>
                <a:cubicBezTo>
                  <a:pt x="54860" y="0"/>
                  <a:pt x="57596" y="1642"/>
                  <a:pt x="59014" y="4256"/>
                </a:cubicBezTo>
                <a:lnTo>
                  <a:pt x="102789" y="85320"/>
                </a:lnTo>
                <a:cubicBezTo>
                  <a:pt x="104147" y="87833"/>
                  <a:pt x="104086" y="90873"/>
                  <a:pt x="102627" y="93325"/>
                </a:cubicBezTo>
                <a:cubicBezTo>
                  <a:pt x="101168" y="95777"/>
                  <a:pt x="98513" y="97277"/>
                  <a:pt x="95655" y="97277"/>
                </a:cubicBezTo>
                <a:lnTo>
                  <a:pt x="8106" y="97277"/>
                </a:lnTo>
                <a:cubicBezTo>
                  <a:pt x="5249" y="97277"/>
                  <a:pt x="2614" y="95777"/>
                  <a:pt x="1135" y="93325"/>
                </a:cubicBezTo>
                <a:cubicBezTo>
                  <a:pt x="-345" y="90873"/>
                  <a:pt x="-385" y="87833"/>
                  <a:pt x="973" y="85320"/>
                </a:cubicBezTo>
                <a:lnTo>
                  <a:pt x="44747" y="4256"/>
                </a:lnTo>
                <a:cubicBezTo>
                  <a:pt x="46166" y="1642"/>
                  <a:pt x="48902" y="0"/>
                  <a:pt x="51881" y="0"/>
                </a:cubicBezTo>
                <a:close/>
                <a:moveTo>
                  <a:pt x="51881" y="34047"/>
                </a:moveTo>
                <a:cubicBezTo>
                  <a:pt x="49185" y="34047"/>
                  <a:pt x="47017" y="36215"/>
                  <a:pt x="47017" y="38911"/>
                </a:cubicBezTo>
                <a:lnTo>
                  <a:pt x="47017" y="61609"/>
                </a:lnTo>
                <a:cubicBezTo>
                  <a:pt x="47017" y="64304"/>
                  <a:pt x="49185" y="66472"/>
                  <a:pt x="51881" y="66472"/>
                </a:cubicBezTo>
                <a:cubicBezTo>
                  <a:pt x="54576" y="66472"/>
                  <a:pt x="56745" y="64304"/>
                  <a:pt x="56745" y="61609"/>
                </a:cubicBezTo>
                <a:lnTo>
                  <a:pt x="56745" y="38911"/>
                </a:lnTo>
                <a:cubicBezTo>
                  <a:pt x="56745" y="36215"/>
                  <a:pt x="54576" y="34047"/>
                  <a:pt x="51881" y="34047"/>
                </a:cubicBezTo>
                <a:close/>
                <a:moveTo>
                  <a:pt x="57292" y="77821"/>
                </a:moveTo>
                <a:cubicBezTo>
                  <a:pt x="57415" y="75813"/>
                  <a:pt x="56413" y="73902"/>
                  <a:pt x="54692" y="72860"/>
                </a:cubicBezTo>
                <a:cubicBezTo>
                  <a:pt x="52970" y="71819"/>
                  <a:pt x="50812" y="71819"/>
                  <a:pt x="49090" y="72860"/>
                </a:cubicBezTo>
                <a:cubicBezTo>
                  <a:pt x="47369" y="73902"/>
                  <a:pt x="46367" y="75813"/>
                  <a:pt x="46490" y="77821"/>
                </a:cubicBezTo>
                <a:cubicBezTo>
                  <a:pt x="46367" y="79830"/>
                  <a:pt x="47369" y="81741"/>
                  <a:pt x="49090" y="82782"/>
                </a:cubicBezTo>
                <a:cubicBezTo>
                  <a:pt x="50812" y="83824"/>
                  <a:pt x="52970" y="83824"/>
                  <a:pt x="54692" y="82782"/>
                </a:cubicBezTo>
                <a:cubicBezTo>
                  <a:pt x="56413" y="81741"/>
                  <a:pt x="57415" y="79830"/>
                  <a:pt x="57292" y="77821"/>
                </a:cubicBezTo>
                <a:close/>
              </a:path>
            </a:pathLst>
          </a:custGeom>
          <a:solidFill>
            <a:srgbClr val="E8E8E8">
              <a:alpha val="6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6464340" y="4725481"/>
            <a:ext cx="5285592" cy="1383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7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INT8 for embeddings only. Keep LLMs at FP16 for reasoning tasks.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168417" y="5118911"/>
            <a:ext cx="5672306" cy="1824477"/>
          </a:xfrm>
          <a:custGeom>
            <a:avLst/>
            <a:gdLst/>
            <a:ahLst/>
            <a:cxnLst/>
            <a:rect l="l" t="t" r="r" b="b"/>
            <a:pathLst>
              <a:path w="5672306" h="1824477">
                <a:moveTo>
                  <a:pt x="103758" y="0"/>
                </a:moveTo>
                <a:lnTo>
                  <a:pt x="5568548" y="0"/>
                </a:lnTo>
                <a:cubicBezTo>
                  <a:pt x="5625852" y="0"/>
                  <a:pt x="5672306" y="46454"/>
                  <a:pt x="5672306" y="103758"/>
                </a:cubicBezTo>
                <a:lnTo>
                  <a:pt x="5672306" y="1720719"/>
                </a:lnTo>
                <a:cubicBezTo>
                  <a:pt x="5672306" y="1778023"/>
                  <a:pt x="5625852" y="1824477"/>
                  <a:pt x="5568548" y="1824477"/>
                </a:cubicBezTo>
                <a:lnTo>
                  <a:pt x="103758" y="1824477"/>
                </a:lnTo>
                <a:cubicBezTo>
                  <a:pt x="46454" y="1824477"/>
                  <a:pt x="0" y="1778023"/>
                  <a:pt x="0" y="1720719"/>
                </a:cubicBezTo>
                <a:lnTo>
                  <a:pt x="0" y="103758"/>
                </a:lnTo>
                <a:cubicBezTo>
                  <a:pt x="0" y="46454"/>
                  <a:pt x="46454" y="0"/>
                  <a:pt x="103758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6311089" y="5261583"/>
            <a:ext cx="5456136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Metrics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311089" y="5572868"/>
            <a:ext cx="691745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P95 Latency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1373390" y="5572868"/>
            <a:ext cx="38046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&lt;10ms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311089" y="5814979"/>
            <a:ext cx="33722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12635" y="5814979"/>
            <a:ext cx="648511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1B+ vectors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311089" y="6057089"/>
            <a:ext cx="579336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Recall@10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1403249" y="6057089"/>
            <a:ext cx="35451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≥94%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311089" y="6299200"/>
            <a:ext cx="812800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QPS per shard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362852" y="6299200"/>
            <a:ext cx="397753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1000+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7598" y="347598"/>
            <a:ext cx="11557634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spc="96" kern="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 OPTIMIZATION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7598" y="590917"/>
            <a:ext cx="11653223" cy="3475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3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Intelligent Semantic Caching Layer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7598" y="1008034"/>
            <a:ext cx="11575014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2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73% cost reduction with 67% cache hit rate — the highest ROI optimization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1943" y="1359977"/>
            <a:ext cx="6239384" cy="1850959"/>
          </a:xfrm>
          <a:custGeom>
            <a:avLst/>
            <a:gdLst/>
            <a:ahLst/>
            <a:cxnLst/>
            <a:rect l="l" t="t" r="r" b="b"/>
            <a:pathLst>
              <a:path w="6239384" h="1850959">
                <a:moveTo>
                  <a:pt x="104283" y="0"/>
                </a:moveTo>
                <a:lnTo>
                  <a:pt x="6135101" y="0"/>
                </a:lnTo>
                <a:cubicBezTo>
                  <a:pt x="6192695" y="0"/>
                  <a:pt x="6239384" y="46689"/>
                  <a:pt x="6239384" y="104283"/>
                </a:cubicBezTo>
                <a:lnTo>
                  <a:pt x="6239384" y="1746676"/>
                </a:lnTo>
                <a:cubicBezTo>
                  <a:pt x="6239384" y="1804270"/>
                  <a:pt x="6192695" y="1850959"/>
                  <a:pt x="6135101" y="1850959"/>
                </a:cubicBezTo>
                <a:lnTo>
                  <a:pt x="104283" y="1850959"/>
                </a:lnTo>
                <a:cubicBezTo>
                  <a:pt x="46689" y="1850959"/>
                  <a:pt x="0" y="1804270"/>
                  <a:pt x="0" y="1746676"/>
                </a:cubicBezTo>
                <a:lnTo>
                  <a:pt x="0" y="104283"/>
                </a:lnTo>
                <a:cubicBezTo>
                  <a:pt x="0" y="46728"/>
                  <a:pt x="46728" y="0"/>
                  <a:pt x="104283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95327" y="1503361"/>
            <a:ext cx="6030825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2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Problem with Exact-Match Caching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99672" y="1855304"/>
            <a:ext cx="1903099" cy="703886"/>
          </a:xfrm>
          <a:custGeom>
            <a:avLst/>
            <a:gdLst/>
            <a:ahLst/>
            <a:cxnLst/>
            <a:rect l="l" t="t" r="r" b="b"/>
            <a:pathLst>
              <a:path w="1903099" h="703886">
                <a:moveTo>
                  <a:pt x="69523" y="0"/>
                </a:moveTo>
                <a:lnTo>
                  <a:pt x="1833576" y="0"/>
                </a:lnTo>
                <a:cubicBezTo>
                  <a:pt x="1871947" y="0"/>
                  <a:pt x="1903099" y="31152"/>
                  <a:pt x="1903099" y="69523"/>
                </a:cubicBezTo>
                <a:lnTo>
                  <a:pt x="1903099" y="634363"/>
                </a:lnTo>
                <a:cubicBezTo>
                  <a:pt x="1903099" y="672734"/>
                  <a:pt x="1871947" y="703886"/>
                  <a:pt x="1833576" y="703886"/>
                </a:cubicBezTo>
                <a:lnTo>
                  <a:pt x="69523" y="703886"/>
                </a:lnTo>
                <a:cubicBezTo>
                  <a:pt x="31152" y="703886"/>
                  <a:pt x="0" y="672734"/>
                  <a:pt x="0" y="634363"/>
                </a:cubicBezTo>
                <a:lnTo>
                  <a:pt x="0" y="69523"/>
                </a:lnTo>
                <a:cubicBezTo>
                  <a:pt x="0" y="31152"/>
                  <a:pt x="31152" y="0"/>
                  <a:pt x="695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3122" y="1963929"/>
            <a:ext cx="1816200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53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18%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2227" y="2311527"/>
            <a:ext cx="1737990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Exact duplicates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517641" y="1855304"/>
            <a:ext cx="1903099" cy="703886"/>
          </a:xfrm>
          <a:custGeom>
            <a:avLst/>
            <a:gdLst/>
            <a:ahLst/>
            <a:cxnLst/>
            <a:rect l="l" t="t" r="r" b="b"/>
            <a:pathLst>
              <a:path w="1903099" h="703886">
                <a:moveTo>
                  <a:pt x="69523" y="0"/>
                </a:moveTo>
                <a:lnTo>
                  <a:pt x="1833576" y="0"/>
                </a:lnTo>
                <a:cubicBezTo>
                  <a:pt x="1871947" y="0"/>
                  <a:pt x="1903099" y="31152"/>
                  <a:pt x="1903099" y="69523"/>
                </a:cubicBezTo>
                <a:lnTo>
                  <a:pt x="1903099" y="634363"/>
                </a:lnTo>
                <a:cubicBezTo>
                  <a:pt x="1903099" y="672734"/>
                  <a:pt x="1871947" y="703886"/>
                  <a:pt x="1833576" y="703886"/>
                </a:cubicBezTo>
                <a:lnTo>
                  <a:pt x="69523" y="703886"/>
                </a:lnTo>
                <a:cubicBezTo>
                  <a:pt x="31152" y="703886"/>
                  <a:pt x="0" y="672734"/>
                  <a:pt x="0" y="634363"/>
                </a:cubicBezTo>
                <a:lnTo>
                  <a:pt x="0" y="69523"/>
                </a:lnTo>
                <a:cubicBezTo>
                  <a:pt x="0" y="31152"/>
                  <a:pt x="31152" y="0"/>
                  <a:pt x="695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2561091" y="1963929"/>
            <a:ext cx="1816200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47%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600196" y="2311527"/>
            <a:ext cx="1737990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Semantically similar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35611" y="1855304"/>
            <a:ext cx="1903099" cy="703886"/>
          </a:xfrm>
          <a:custGeom>
            <a:avLst/>
            <a:gdLst/>
            <a:ahLst/>
            <a:cxnLst/>
            <a:rect l="l" t="t" r="r" b="b"/>
            <a:pathLst>
              <a:path w="1903099" h="703886">
                <a:moveTo>
                  <a:pt x="69523" y="0"/>
                </a:moveTo>
                <a:lnTo>
                  <a:pt x="1833576" y="0"/>
                </a:lnTo>
                <a:cubicBezTo>
                  <a:pt x="1871947" y="0"/>
                  <a:pt x="1903099" y="31152"/>
                  <a:pt x="1903099" y="69523"/>
                </a:cubicBezTo>
                <a:lnTo>
                  <a:pt x="1903099" y="634363"/>
                </a:lnTo>
                <a:cubicBezTo>
                  <a:pt x="1903099" y="672734"/>
                  <a:pt x="1871947" y="703886"/>
                  <a:pt x="1833576" y="703886"/>
                </a:cubicBezTo>
                <a:lnTo>
                  <a:pt x="69523" y="703886"/>
                </a:lnTo>
                <a:cubicBezTo>
                  <a:pt x="31152" y="703886"/>
                  <a:pt x="0" y="672734"/>
                  <a:pt x="0" y="634363"/>
                </a:cubicBezTo>
                <a:lnTo>
                  <a:pt x="0" y="69523"/>
                </a:lnTo>
                <a:cubicBezTo>
                  <a:pt x="0" y="31152"/>
                  <a:pt x="31152" y="0"/>
                  <a:pt x="6952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4579061" y="1963929"/>
            <a:ext cx="1816200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53" b="1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35%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618165" y="2311527"/>
            <a:ext cx="1737990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Genuinely novel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95327" y="2667815"/>
            <a:ext cx="6013445" cy="399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Traditional caching captures only exact duplicates. </a:t>
            </a:r>
            <a:pPr>
              <a:lnSpc>
                <a:spcPct val="140000"/>
              </a:lnSpc>
            </a:pPr>
            <a:r>
              <a:rPr lang="en-US" sz="95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47% of queries</a:t>
            </a:r>
            <a:pPr>
              <a:lnSpc>
                <a:spcPct val="14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are semantically equivalent but phrased differently — massive cost savings opportunity.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51943" y="3319561"/>
            <a:ext cx="6239384" cy="2398426"/>
          </a:xfrm>
          <a:custGeom>
            <a:avLst/>
            <a:gdLst/>
            <a:ahLst/>
            <a:cxnLst/>
            <a:rect l="l" t="t" r="r" b="b"/>
            <a:pathLst>
              <a:path w="6239384" h="2398426">
                <a:moveTo>
                  <a:pt x="104284" y="0"/>
                </a:moveTo>
                <a:lnTo>
                  <a:pt x="6135101" y="0"/>
                </a:lnTo>
                <a:cubicBezTo>
                  <a:pt x="6192695" y="0"/>
                  <a:pt x="6239384" y="46689"/>
                  <a:pt x="6239384" y="104284"/>
                </a:cubicBezTo>
                <a:lnTo>
                  <a:pt x="6239384" y="2294143"/>
                </a:lnTo>
                <a:cubicBezTo>
                  <a:pt x="6239384" y="2351737"/>
                  <a:pt x="6192695" y="2398426"/>
                  <a:pt x="6135101" y="2398426"/>
                </a:cubicBezTo>
                <a:lnTo>
                  <a:pt x="104284" y="2398426"/>
                </a:lnTo>
                <a:cubicBezTo>
                  <a:pt x="46689" y="2398426"/>
                  <a:pt x="0" y="2351737"/>
                  <a:pt x="0" y="2294143"/>
                </a:cubicBezTo>
                <a:lnTo>
                  <a:pt x="0" y="104284"/>
                </a:lnTo>
                <a:cubicBezTo>
                  <a:pt x="0" y="46728"/>
                  <a:pt x="46728" y="0"/>
                  <a:pt x="104284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5327" y="3462945"/>
            <a:ext cx="6030825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2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Query Normalization Strategy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2707" y="3836613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80884" y="50541"/>
                </a:moveTo>
                <a:lnTo>
                  <a:pt x="61875" y="80956"/>
                </a:lnTo>
                <a:cubicBezTo>
                  <a:pt x="60877" y="82548"/>
                  <a:pt x="59166" y="83546"/>
                  <a:pt x="57289" y="83641"/>
                </a:cubicBezTo>
                <a:cubicBezTo>
                  <a:pt x="55412" y="83736"/>
                  <a:pt x="53606" y="82880"/>
                  <a:pt x="52489" y="81360"/>
                </a:cubicBezTo>
                <a:lnTo>
                  <a:pt x="41084" y="66152"/>
                </a:lnTo>
                <a:cubicBezTo>
                  <a:pt x="39183" y="63634"/>
                  <a:pt x="39706" y="60069"/>
                  <a:pt x="42224" y="58168"/>
                </a:cubicBezTo>
                <a:cubicBezTo>
                  <a:pt x="44743" y="56267"/>
                  <a:pt x="48307" y="56790"/>
                  <a:pt x="50208" y="59309"/>
                </a:cubicBezTo>
                <a:lnTo>
                  <a:pt x="56624" y="67863"/>
                </a:lnTo>
                <a:lnTo>
                  <a:pt x="71213" y="44505"/>
                </a:lnTo>
                <a:cubicBezTo>
                  <a:pt x="72877" y="41844"/>
                  <a:pt x="76393" y="41012"/>
                  <a:pt x="79079" y="42700"/>
                </a:cubicBezTo>
                <a:cubicBezTo>
                  <a:pt x="81764" y="44387"/>
                  <a:pt x="82571" y="47880"/>
                  <a:pt x="80884" y="50565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0" name="Text 18"/>
          <p:cNvSpPr/>
          <p:nvPr/>
        </p:nvSpPr>
        <p:spPr>
          <a:xfrm>
            <a:off x="675531" y="3810543"/>
            <a:ext cx="2800449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Safe Transformations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95327" y="4053862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Lowercase conversion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95327" y="4262421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Whitespace trimming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95327" y="4470979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Punctuation removal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95327" y="4679538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Filler phrase removal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39661" y="3836613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121659"/>
                </a:moveTo>
                <a:cubicBezTo>
                  <a:pt x="94402" y="121659"/>
                  <a:pt x="121659" y="94402"/>
                  <a:pt x="121659" y="60830"/>
                </a:cubicBezTo>
                <a:cubicBezTo>
                  <a:pt x="121659" y="27257"/>
                  <a:pt x="94402" y="0"/>
                  <a:pt x="60830" y="0"/>
                </a:cubicBezTo>
                <a:cubicBezTo>
                  <a:pt x="27257" y="0"/>
                  <a:pt x="0" y="27257"/>
                  <a:pt x="0" y="60830"/>
                </a:cubicBezTo>
                <a:cubicBezTo>
                  <a:pt x="0" y="94402"/>
                  <a:pt x="27257" y="121659"/>
                  <a:pt x="60830" y="121659"/>
                </a:cubicBezTo>
                <a:close/>
                <a:moveTo>
                  <a:pt x="39682" y="39682"/>
                </a:moveTo>
                <a:cubicBezTo>
                  <a:pt x="41915" y="37448"/>
                  <a:pt x="45527" y="37448"/>
                  <a:pt x="47737" y="39682"/>
                </a:cubicBezTo>
                <a:lnTo>
                  <a:pt x="60806" y="52751"/>
                </a:lnTo>
                <a:lnTo>
                  <a:pt x="73875" y="39682"/>
                </a:lnTo>
                <a:cubicBezTo>
                  <a:pt x="76108" y="37448"/>
                  <a:pt x="79720" y="37448"/>
                  <a:pt x="81930" y="39682"/>
                </a:cubicBezTo>
                <a:cubicBezTo>
                  <a:pt x="84140" y="41915"/>
                  <a:pt x="84164" y="45527"/>
                  <a:pt x="81930" y="47737"/>
                </a:cubicBezTo>
                <a:lnTo>
                  <a:pt x="68861" y="60806"/>
                </a:lnTo>
                <a:lnTo>
                  <a:pt x="81930" y="73875"/>
                </a:lnTo>
                <a:cubicBezTo>
                  <a:pt x="84164" y="76108"/>
                  <a:pt x="84164" y="79720"/>
                  <a:pt x="81930" y="81930"/>
                </a:cubicBezTo>
                <a:cubicBezTo>
                  <a:pt x="79696" y="84140"/>
                  <a:pt x="76085" y="84164"/>
                  <a:pt x="73875" y="81930"/>
                </a:cubicBezTo>
                <a:lnTo>
                  <a:pt x="60806" y="68861"/>
                </a:lnTo>
                <a:lnTo>
                  <a:pt x="47737" y="81930"/>
                </a:lnTo>
                <a:cubicBezTo>
                  <a:pt x="45503" y="84164"/>
                  <a:pt x="41892" y="84164"/>
                  <a:pt x="39682" y="81930"/>
                </a:cubicBezTo>
                <a:cubicBezTo>
                  <a:pt x="37472" y="79696"/>
                  <a:pt x="37448" y="76085"/>
                  <a:pt x="39682" y="73875"/>
                </a:cubicBezTo>
                <a:lnTo>
                  <a:pt x="52751" y="60806"/>
                </a:lnTo>
                <a:lnTo>
                  <a:pt x="39682" y="47737"/>
                </a:lnTo>
                <a:cubicBezTo>
                  <a:pt x="37448" y="45503"/>
                  <a:pt x="37448" y="41892"/>
                  <a:pt x="39682" y="39682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6" name="Text 24"/>
          <p:cNvSpPr/>
          <p:nvPr/>
        </p:nvSpPr>
        <p:spPr>
          <a:xfrm>
            <a:off x="3702485" y="3810543"/>
            <a:ext cx="2800449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Forbidden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522281" y="4053862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Synonym substitution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522281" y="4262421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Stopword removal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522281" y="4470979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Stemming/lemmatization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522281" y="4679538"/>
            <a:ext cx="2980653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Semantic similarity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8362" y="4966306"/>
            <a:ext cx="104279" cy="104279"/>
          </a:xfrm>
          <a:custGeom>
            <a:avLst/>
            <a:gdLst/>
            <a:ahLst/>
            <a:cxnLst/>
            <a:rect l="l" t="t" r="r" b="b"/>
            <a:pathLst>
              <a:path w="104279" h="104279">
                <a:moveTo>
                  <a:pt x="52140" y="0"/>
                </a:moveTo>
                <a:cubicBezTo>
                  <a:pt x="53077" y="0"/>
                  <a:pt x="54013" y="204"/>
                  <a:pt x="54869" y="591"/>
                </a:cubicBezTo>
                <a:lnTo>
                  <a:pt x="93240" y="16864"/>
                </a:lnTo>
                <a:cubicBezTo>
                  <a:pt x="97721" y="18758"/>
                  <a:pt x="101061" y="23178"/>
                  <a:pt x="101041" y="28514"/>
                </a:cubicBezTo>
                <a:cubicBezTo>
                  <a:pt x="100939" y="48718"/>
                  <a:pt x="92629" y="85684"/>
                  <a:pt x="57537" y="102487"/>
                </a:cubicBezTo>
                <a:cubicBezTo>
                  <a:pt x="54136" y="104116"/>
                  <a:pt x="50184" y="104116"/>
                  <a:pt x="46783" y="102487"/>
                </a:cubicBezTo>
                <a:cubicBezTo>
                  <a:pt x="11670" y="85684"/>
                  <a:pt x="3381" y="48718"/>
                  <a:pt x="3279" y="28514"/>
                </a:cubicBezTo>
                <a:cubicBezTo>
                  <a:pt x="3259" y="23178"/>
                  <a:pt x="6599" y="18758"/>
                  <a:pt x="11080" y="16864"/>
                </a:cubicBezTo>
                <a:lnTo>
                  <a:pt x="49431" y="591"/>
                </a:lnTo>
                <a:cubicBezTo>
                  <a:pt x="50286" y="204"/>
                  <a:pt x="51203" y="0"/>
                  <a:pt x="52140" y="0"/>
                </a:cubicBezTo>
                <a:close/>
                <a:moveTo>
                  <a:pt x="52140" y="13605"/>
                </a:moveTo>
                <a:lnTo>
                  <a:pt x="52140" y="90613"/>
                </a:lnTo>
                <a:cubicBezTo>
                  <a:pt x="80246" y="77008"/>
                  <a:pt x="87802" y="46865"/>
                  <a:pt x="87986" y="28819"/>
                </a:cubicBezTo>
                <a:lnTo>
                  <a:pt x="52140" y="13626"/>
                </a:lnTo>
                <a:lnTo>
                  <a:pt x="52140" y="13626"/>
                </a:lnTo>
                <a:close/>
              </a:path>
            </a:pathLst>
          </a:custGeom>
          <a:solidFill>
            <a:srgbClr val="E8E8E8">
              <a:alpha val="6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49461" y="4957617"/>
            <a:ext cx="5850622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Conservative approach: 0.08% false positive rate in production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51943" y="5832586"/>
            <a:ext cx="6239384" cy="1138383"/>
          </a:xfrm>
          <a:custGeom>
            <a:avLst/>
            <a:gdLst/>
            <a:ahLst/>
            <a:cxnLst/>
            <a:rect l="l" t="t" r="r" b="b"/>
            <a:pathLst>
              <a:path w="6239384" h="1138383">
                <a:moveTo>
                  <a:pt x="104276" y="0"/>
                </a:moveTo>
                <a:lnTo>
                  <a:pt x="6135108" y="0"/>
                </a:lnTo>
                <a:cubicBezTo>
                  <a:pt x="6192698" y="0"/>
                  <a:pt x="6239384" y="46686"/>
                  <a:pt x="6239384" y="104276"/>
                </a:cubicBezTo>
                <a:lnTo>
                  <a:pt x="6239384" y="1034108"/>
                </a:lnTo>
                <a:cubicBezTo>
                  <a:pt x="6239384" y="1091698"/>
                  <a:pt x="6192698" y="1138383"/>
                  <a:pt x="6135108" y="1138383"/>
                </a:cubicBezTo>
                <a:lnTo>
                  <a:pt x="104276" y="1138383"/>
                </a:lnTo>
                <a:cubicBezTo>
                  <a:pt x="46686" y="1138383"/>
                  <a:pt x="0" y="1091698"/>
                  <a:pt x="0" y="1034108"/>
                </a:cubicBezTo>
                <a:lnTo>
                  <a:pt x="0" y="104276"/>
                </a:lnTo>
                <a:cubicBezTo>
                  <a:pt x="0" y="46686"/>
                  <a:pt x="46686" y="0"/>
                  <a:pt x="104276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495327" y="5975970"/>
            <a:ext cx="6022135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Cache Key Construction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99672" y="6258393"/>
            <a:ext cx="5943926" cy="356288"/>
          </a:xfrm>
          <a:custGeom>
            <a:avLst/>
            <a:gdLst/>
            <a:ahLst/>
            <a:cxnLst/>
            <a:rect l="l" t="t" r="r" b="b"/>
            <a:pathLst>
              <a:path w="5943926" h="356288">
                <a:moveTo>
                  <a:pt x="69519" y="0"/>
                </a:moveTo>
                <a:lnTo>
                  <a:pt x="5874407" y="0"/>
                </a:lnTo>
                <a:cubicBezTo>
                  <a:pt x="5912801" y="0"/>
                  <a:pt x="5943926" y="31125"/>
                  <a:pt x="5943926" y="69519"/>
                </a:cubicBezTo>
                <a:lnTo>
                  <a:pt x="5943926" y="286769"/>
                </a:lnTo>
                <a:cubicBezTo>
                  <a:pt x="5943926" y="325163"/>
                  <a:pt x="5912801" y="356288"/>
                  <a:pt x="5874407" y="356288"/>
                </a:cubicBezTo>
                <a:lnTo>
                  <a:pt x="69519" y="356288"/>
                </a:lnTo>
                <a:cubicBezTo>
                  <a:pt x="31150" y="356288"/>
                  <a:pt x="0" y="325138"/>
                  <a:pt x="0" y="286769"/>
                </a:cubicBezTo>
                <a:lnTo>
                  <a:pt x="0" y="69519"/>
                </a:lnTo>
                <a:cubicBezTo>
                  <a:pt x="0" y="31150"/>
                  <a:pt x="31150" y="0"/>
                  <a:pt x="6951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495327" y="6254048"/>
            <a:ext cx="5987376" cy="347598"/>
          </a:xfrm>
          <a:prstGeom prst="rect">
            <a:avLst/>
          </a:prstGeom>
          <a:noFill/>
          <a:ln/>
        </p:spPr>
        <p:txBody>
          <a:bodyPr wrap="square" lIns="104279" tIns="104279" rIns="104279" bIns="104279" rtlCol="0" anchor="ctr"/>
          <a:lstStyle/>
          <a:p>
            <a:pPr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hash(model_name + normalized_query + retrieval_config)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95327" y="6688546"/>
            <a:ext cx="6004756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1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Must include all variables affecting answer: model, top_k, filters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740414" y="1364322"/>
            <a:ext cx="5092311" cy="2650435"/>
          </a:xfrm>
          <a:custGeom>
            <a:avLst/>
            <a:gdLst/>
            <a:ahLst/>
            <a:cxnLst/>
            <a:rect l="l" t="t" r="r" b="b"/>
            <a:pathLst>
              <a:path w="5092311" h="2650435">
                <a:moveTo>
                  <a:pt x="104268" y="0"/>
                </a:moveTo>
                <a:lnTo>
                  <a:pt x="4988043" y="0"/>
                </a:lnTo>
                <a:cubicBezTo>
                  <a:pt x="5045628" y="0"/>
                  <a:pt x="5092311" y="46682"/>
                  <a:pt x="5092311" y="104268"/>
                </a:cubicBezTo>
                <a:lnTo>
                  <a:pt x="5092311" y="2546167"/>
                </a:lnTo>
                <a:cubicBezTo>
                  <a:pt x="5092311" y="2603752"/>
                  <a:pt x="5045628" y="2650435"/>
                  <a:pt x="4988043" y="2650435"/>
                </a:cubicBezTo>
                <a:lnTo>
                  <a:pt x="104268" y="2650435"/>
                </a:lnTo>
                <a:cubicBezTo>
                  <a:pt x="46682" y="2650435"/>
                  <a:pt x="0" y="2603752"/>
                  <a:pt x="0" y="2546167"/>
                </a:cubicBezTo>
                <a:lnTo>
                  <a:pt x="0" y="104268"/>
                </a:lnTo>
                <a:cubicBezTo>
                  <a:pt x="0" y="46721"/>
                  <a:pt x="46721" y="0"/>
                  <a:pt x="104268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20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25400">
            <a:solidFill>
              <a:srgbClr val="4ECDC4">
                <a:alpha val="5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944628" y="1581571"/>
            <a:ext cx="173799" cy="173799"/>
          </a:xfrm>
          <a:custGeom>
            <a:avLst/>
            <a:gdLst/>
            <a:ahLst/>
            <a:cxnLst/>
            <a:rect l="l" t="t" r="r" b="b"/>
            <a:pathLst>
              <a:path w="173799" h="173799">
                <a:moveTo>
                  <a:pt x="48983" y="0"/>
                </a:moveTo>
                <a:lnTo>
                  <a:pt x="125020" y="0"/>
                </a:lnTo>
                <a:cubicBezTo>
                  <a:pt x="134015" y="0"/>
                  <a:pt x="141347" y="7400"/>
                  <a:pt x="141008" y="16362"/>
                </a:cubicBezTo>
                <a:cubicBezTo>
                  <a:pt x="140940" y="18161"/>
                  <a:pt x="140872" y="19960"/>
                  <a:pt x="140770" y="21725"/>
                </a:cubicBezTo>
                <a:lnTo>
                  <a:pt x="157607" y="21725"/>
                </a:lnTo>
                <a:cubicBezTo>
                  <a:pt x="166467" y="21725"/>
                  <a:pt x="174274" y="29057"/>
                  <a:pt x="173595" y="38630"/>
                </a:cubicBezTo>
                <a:cubicBezTo>
                  <a:pt x="171049" y="73831"/>
                  <a:pt x="153059" y="93179"/>
                  <a:pt x="133540" y="103295"/>
                </a:cubicBezTo>
                <a:cubicBezTo>
                  <a:pt x="128177" y="106078"/>
                  <a:pt x="122712" y="108149"/>
                  <a:pt x="117518" y="109677"/>
                </a:cubicBezTo>
                <a:cubicBezTo>
                  <a:pt x="110661" y="119385"/>
                  <a:pt x="103533" y="124511"/>
                  <a:pt x="97864" y="127260"/>
                </a:cubicBezTo>
                <a:lnTo>
                  <a:pt x="97864" y="152074"/>
                </a:lnTo>
                <a:lnTo>
                  <a:pt x="119589" y="152074"/>
                </a:lnTo>
                <a:cubicBezTo>
                  <a:pt x="125597" y="152074"/>
                  <a:pt x="130451" y="156928"/>
                  <a:pt x="130451" y="162937"/>
                </a:cubicBezTo>
                <a:cubicBezTo>
                  <a:pt x="130451" y="168945"/>
                  <a:pt x="125597" y="173799"/>
                  <a:pt x="119589" y="173799"/>
                </a:cubicBezTo>
                <a:lnTo>
                  <a:pt x="54414" y="173799"/>
                </a:lnTo>
                <a:cubicBezTo>
                  <a:pt x="48406" y="173799"/>
                  <a:pt x="43552" y="168945"/>
                  <a:pt x="43552" y="162937"/>
                </a:cubicBezTo>
                <a:cubicBezTo>
                  <a:pt x="43552" y="156928"/>
                  <a:pt x="48406" y="152074"/>
                  <a:pt x="54414" y="152074"/>
                </a:cubicBezTo>
                <a:lnTo>
                  <a:pt x="76139" y="152074"/>
                </a:lnTo>
                <a:lnTo>
                  <a:pt x="76139" y="127260"/>
                </a:lnTo>
                <a:cubicBezTo>
                  <a:pt x="70708" y="124646"/>
                  <a:pt x="63953" y="119792"/>
                  <a:pt x="57367" y="110865"/>
                </a:cubicBezTo>
                <a:cubicBezTo>
                  <a:pt x="51121" y="109235"/>
                  <a:pt x="44332" y="106757"/>
                  <a:pt x="37713" y="103023"/>
                </a:cubicBezTo>
                <a:cubicBezTo>
                  <a:pt x="19349" y="92738"/>
                  <a:pt x="2783" y="73355"/>
                  <a:pt x="407" y="38562"/>
                </a:cubicBezTo>
                <a:cubicBezTo>
                  <a:pt x="-238" y="29023"/>
                  <a:pt x="7536" y="21691"/>
                  <a:pt x="16395" y="21691"/>
                </a:cubicBezTo>
                <a:lnTo>
                  <a:pt x="33232" y="21691"/>
                </a:lnTo>
                <a:cubicBezTo>
                  <a:pt x="33130" y="19926"/>
                  <a:pt x="33063" y="18161"/>
                  <a:pt x="32995" y="16328"/>
                </a:cubicBezTo>
                <a:cubicBezTo>
                  <a:pt x="32655" y="7332"/>
                  <a:pt x="39987" y="-34"/>
                  <a:pt x="48983" y="-34"/>
                </a:cubicBezTo>
                <a:close/>
                <a:moveTo>
                  <a:pt x="34454" y="38019"/>
                </a:moveTo>
                <a:lnTo>
                  <a:pt x="16667" y="38019"/>
                </a:lnTo>
                <a:cubicBezTo>
                  <a:pt x="18772" y="66770"/>
                  <a:pt x="31976" y="81163"/>
                  <a:pt x="45588" y="88800"/>
                </a:cubicBezTo>
                <a:cubicBezTo>
                  <a:pt x="40700" y="76139"/>
                  <a:pt x="36661" y="59608"/>
                  <a:pt x="34454" y="38019"/>
                </a:cubicBezTo>
                <a:close/>
                <a:moveTo>
                  <a:pt x="128991" y="87171"/>
                </a:moveTo>
                <a:cubicBezTo>
                  <a:pt x="142739" y="79092"/>
                  <a:pt x="155163" y="64733"/>
                  <a:pt x="157268" y="38019"/>
                </a:cubicBezTo>
                <a:lnTo>
                  <a:pt x="139514" y="38019"/>
                </a:lnTo>
                <a:cubicBezTo>
                  <a:pt x="137410" y="58691"/>
                  <a:pt x="133608" y="74747"/>
                  <a:pt x="128991" y="87171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0" name="Text 38"/>
          <p:cNvSpPr/>
          <p:nvPr/>
        </p:nvSpPr>
        <p:spPr>
          <a:xfrm>
            <a:off x="7140152" y="1546811"/>
            <a:ext cx="4596984" cy="243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9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Results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922903" y="2315872"/>
            <a:ext cx="4727333" cy="8690"/>
          </a:xfrm>
          <a:custGeom>
            <a:avLst/>
            <a:gdLst/>
            <a:ahLst/>
            <a:cxnLst/>
            <a:rect l="l" t="t" r="r" b="b"/>
            <a:pathLst>
              <a:path w="4727333" h="8690">
                <a:moveTo>
                  <a:pt x="0" y="0"/>
                </a:moveTo>
                <a:lnTo>
                  <a:pt x="4727333" y="0"/>
                </a:lnTo>
                <a:lnTo>
                  <a:pt x="4727333" y="8690"/>
                </a:lnTo>
                <a:lnTo>
                  <a:pt x="0" y="8690"/>
                </a:lnTo>
                <a:lnTo>
                  <a:pt x="0" y="0"/>
                </a:ln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6922903" y="1981309"/>
            <a:ext cx="955895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Cache Hit Rate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174190" y="1929169"/>
            <a:ext cx="608297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67%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22903" y="2845959"/>
            <a:ext cx="4727333" cy="8690"/>
          </a:xfrm>
          <a:custGeom>
            <a:avLst/>
            <a:gdLst/>
            <a:ahLst/>
            <a:cxnLst/>
            <a:rect l="l" t="t" r="r" b="b"/>
            <a:pathLst>
              <a:path w="4727333" h="8690">
                <a:moveTo>
                  <a:pt x="0" y="0"/>
                </a:moveTo>
                <a:lnTo>
                  <a:pt x="4727333" y="0"/>
                </a:lnTo>
                <a:lnTo>
                  <a:pt x="4727333" y="8690"/>
                </a:lnTo>
                <a:lnTo>
                  <a:pt x="0" y="8690"/>
                </a:lnTo>
                <a:lnTo>
                  <a:pt x="0" y="0"/>
                </a:ln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922903" y="2511396"/>
            <a:ext cx="981964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Cost Reduction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178263" y="2459256"/>
            <a:ext cx="599607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73%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922903" y="3376046"/>
            <a:ext cx="4727333" cy="8690"/>
          </a:xfrm>
          <a:custGeom>
            <a:avLst/>
            <a:gdLst/>
            <a:ahLst/>
            <a:cxnLst/>
            <a:rect l="l" t="t" r="r" b="b"/>
            <a:pathLst>
              <a:path w="4727333" h="8690">
                <a:moveTo>
                  <a:pt x="0" y="0"/>
                </a:moveTo>
                <a:lnTo>
                  <a:pt x="4727333" y="0"/>
                </a:lnTo>
                <a:lnTo>
                  <a:pt x="4727333" y="8690"/>
                </a:lnTo>
                <a:lnTo>
                  <a:pt x="0" y="8690"/>
                </a:lnTo>
                <a:lnTo>
                  <a:pt x="0" y="0"/>
                </a:ln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6922903" y="3041483"/>
            <a:ext cx="1390392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Latency Improvement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153008" y="2989343"/>
            <a:ext cx="625676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65%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922903" y="3571569"/>
            <a:ext cx="1173143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 Positive Rate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060949" y="3519430"/>
            <a:ext cx="721266" cy="3128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53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0.8%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736069" y="4132071"/>
            <a:ext cx="5101001" cy="2337597"/>
          </a:xfrm>
          <a:custGeom>
            <a:avLst/>
            <a:gdLst/>
            <a:ahLst/>
            <a:cxnLst/>
            <a:rect l="l" t="t" r="r" b="b"/>
            <a:pathLst>
              <a:path w="5101001" h="2337597">
                <a:moveTo>
                  <a:pt x="104280" y="0"/>
                </a:moveTo>
                <a:lnTo>
                  <a:pt x="4996721" y="0"/>
                </a:lnTo>
                <a:cubicBezTo>
                  <a:pt x="5054313" y="0"/>
                  <a:pt x="5101001" y="46688"/>
                  <a:pt x="5101001" y="104280"/>
                </a:cubicBezTo>
                <a:lnTo>
                  <a:pt x="5101001" y="2233316"/>
                </a:lnTo>
                <a:cubicBezTo>
                  <a:pt x="5101001" y="2290909"/>
                  <a:pt x="5054313" y="2337597"/>
                  <a:pt x="4996721" y="2337597"/>
                </a:cubicBezTo>
                <a:lnTo>
                  <a:pt x="104280" y="2337597"/>
                </a:lnTo>
                <a:cubicBezTo>
                  <a:pt x="46688" y="2337597"/>
                  <a:pt x="0" y="2290909"/>
                  <a:pt x="0" y="2233316"/>
                </a:cubicBezTo>
                <a:lnTo>
                  <a:pt x="0" y="104280"/>
                </a:lnTo>
                <a:cubicBezTo>
                  <a:pt x="0" y="46726"/>
                  <a:pt x="46726" y="0"/>
                  <a:pt x="104280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6879453" y="4275455"/>
            <a:ext cx="4883752" cy="2085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95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Latency Comparison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879453" y="4588294"/>
            <a:ext cx="573537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Cache Hit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435024" y="4588294"/>
            <a:ext cx="321528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12ms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879453" y="4796852"/>
            <a:ext cx="4814232" cy="69520"/>
          </a:xfrm>
          <a:custGeom>
            <a:avLst/>
            <a:gdLst/>
            <a:ahLst/>
            <a:cxnLst/>
            <a:rect l="l" t="t" r="r" b="b"/>
            <a:pathLst>
              <a:path w="4814232" h="69520">
                <a:moveTo>
                  <a:pt x="34760" y="0"/>
                </a:moveTo>
                <a:lnTo>
                  <a:pt x="4779473" y="0"/>
                </a:lnTo>
                <a:cubicBezTo>
                  <a:pt x="4798670" y="0"/>
                  <a:pt x="4814232" y="15562"/>
                  <a:pt x="4814232" y="34760"/>
                </a:cubicBezTo>
                <a:lnTo>
                  <a:pt x="4814232" y="34760"/>
                </a:lnTo>
                <a:cubicBezTo>
                  <a:pt x="4814232" y="53957"/>
                  <a:pt x="4798670" y="69520"/>
                  <a:pt x="4779473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7" name="Shape 55"/>
          <p:cNvSpPr/>
          <p:nvPr/>
        </p:nvSpPr>
        <p:spPr>
          <a:xfrm>
            <a:off x="6879453" y="4796852"/>
            <a:ext cx="243319" cy="69520"/>
          </a:xfrm>
          <a:custGeom>
            <a:avLst/>
            <a:gdLst/>
            <a:ahLst/>
            <a:cxnLst/>
            <a:rect l="l" t="t" r="r" b="b"/>
            <a:pathLst>
              <a:path w="243319" h="69520">
                <a:moveTo>
                  <a:pt x="34760" y="0"/>
                </a:moveTo>
                <a:lnTo>
                  <a:pt x="208559" y="0"/>
                </a:lnTo>
                <a:cubicBezTo>
                  <a:pt x="227756" y="0"/>
                  <a:pt x="243319" y="15562"/>
                  <a:pt x="243319" y="34760"/>
                </a:cubicBezTo>
                <a:lnTo>
                  <a:pt x="243319" y="34760"/>
                </a:lnTo>
                <a:cubicBezTo>
                  <a:pt x="243319" y="53957"/>
                  <a:pt x="227756" y="69520"/>
                  <a:pt x="208559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8" name="Text 56"/>
          <p:cNvSpPr/>
          <p:nvPr/>
        </p:nvSpPr>
        <p:spPr>
          <a:xfrm>
            <a:off x="6879453" y="4970651"/>
            <a:ext cx="1364322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Cache Lookup Overhead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394561" y="4970651"/>
            <a:ext cx="356288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20ms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879453" y="5179210"/>
            <a:ext cx="4814232" cy="69520"/>
          </a:xfrm>
          <a:custGeom>
            <a:avLst/>
            <a:gdLst/>
            <a:ahLst/>
            <a:cxnLst/>
            <a:rect l="l" t="t" r="r" b="b"/>
            <a:pathLst>
              <a:path w="4814232" h="69520">
                <a:moveTo>
                  <a:pt x="34760" y="0"/>
                </a:moveTo>
                <a:lnTo>
                  <a:pt x="4779473" y="0"/>
                </a:lnTo>
                <a:cubicBezTo>
                  <a:pt x="4798670" y="0"/>
                  <a:pt x="4814232" y="15562"/>
                  <a:pt x="4814232" y="34760"/>
                </a:cubicBezTo>
                <a:lnTo>
                  <a:pt x="4814232" y="34760"/>
                </a:lnTo>
                <a:cubicBezTo>
                  <a:pt x="4814232" y="53957"/>
                  <a:pt x="4798670" y="69520"/>
                  <a:pt x="4779473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1" name="Shape 59"/>
          <p:cNvSpPr/>
          <p:nvPr/>
        </p:nvSpPr>
        <p:spPr>
          <a:xfrm>
            <a:off x="6879453" y="5179210"/>
            <a:ext cx="382358" cy="69520"/>
          </a:xfrm>
          <a:custGeom>
            <a:avLst/>
            <a:gdLst/>
            <a:ahLst/>
            <a:cxnLst/>
            <a:rect l="l" t="t" r="r" b="b"/>
            <a:pathLst>
              <a:path w="382358" h="69520">
                <a:moveTo>
                  <a:pt x="34760" y="0"/>
                </a:moveTo>
                <a:lnTo>
                  <a:pt x="347598" y="0"/>
                </a:lnTo>
                <a:cubicBezTo>
                  <a:pt x="366795" y="0"/>
                  <a:pt x="382358" y="15562"/>
                  <a:pt x="382358" y="34760"/>
                </a:cubicBezTo>
                <a:lnTo>
                  <a:pt x="382358" y="34760"/>
                </a:lnTo>
                <a:cubicBezTo>
                  <a:pt x="382358" y="53957"/>
                  <a:pt x="366795" y="69520"/>
                  <a:pt x="347598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2" name="Text 60"/>
          <p:cNvSpPr/>
          <p:nvPr/>
        </p:nvSpPr>
        <p:spPr>
          <a:xfrm>
            <a:off x="6879453" y="5353009"/>
            <a:ext cx="1425152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LLM Call (Cache Miss)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323141" y="5353009"/>
            <a:ext cx="434498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850ms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879453" y="5561568"/>
            <a:ext cx="4814232" cy="69520"/>
          </a:xfrm>
          <a:custGeom>
            <a:avLst/>
            <a:gdLst/>
            <a:ahLst/>
            <a:cxnLst/>
            <a:rect l="l" t="t" r="r" b="b"/>
            <a:pathLst>
              <a:path w="4814232" h="69520">
                <a:moveTo>
                  <a:pt x="34760" y="0"/>
                </a:moveTo>
                <a:lnTo>
                  <a:pt x="4779473" y="0"/>
                </a:lnTo>
                <a:cubicBezTo>
                  <a:pt x="4798670" y="0"/>
                  <a:pt x="4814232" y="15562"/>
                  <a:pt x="4814232" y="34760"/>
                </a:cubicBezTo>
                <a:lnTo>
                  <a:pt x="4814232" y="34760"/>
                </a:lnTo>
                <a:cubicBezTo>
                  <a:pt x="4814232" y="53957"/>
                  <a:pt x="4798670" y="69520"/>
                  <a:pt x="4779473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5" name="Shape 63"/>
          <p:cNvSpPr/>
          <p:nvPr/>
        </p:nvSpPr>
        <p:spPr>
          <a:xfrm>
            <a:off x="6879453" y="5561568"/>
            <a:ext cx="4814232" cy="69520"/>
          </a:xfrm>
          <a:custGeom>
            <a:avLst/>
            <a:gdLst/>
            <a:ahLst/>
            <a:cxnLst/>
            <a:rect l="l" t="t" r="r" b="b"/>
            <a:pathLst>
              <a:path w="4814232" h="69520">
                <a:moveTo>
                  <a:pt x="34760" y="0"/>
                </a:moveTo>
                <a:lnTo>
                  <a:pt x="4779473" y="0"/>
                </a:lnTo>
                <a:cubicBezTo>
                  <a:pt x="4798670" y="0"/>
                  <a:pt x="4814232" y="15562"/>
                  <a:pt x="4814232" y="34760"/>
                </a:cubicBezTo>
                <a:lnTo>
                  <a:pt x="4814232" y="34760"/>
                </a:lnTo>
                <a:cubicBezTo>
                  <a:pt x="4814232" y="53957"/>
                  <a:pt x="4798670" y="69520"/>
                  <a:pt x="4779473" y="69520"/>
                </a:cubicBezTo>
                <a:lnTo>
                  <a:pt x="34760" y="69520"/>
                </a:lnTo>
                <a:cubicBezTo>
                  <a:pt x="15575" y="69520"/>
                  <a:pt x="0" y="53944"/>
                  <a:pt x="0" y="34760"/>
                </a:cubicBezTo>
                <a:lnTo>
                  <a:pt x="0" y="34760"/>
                </a:lnTo>
                <a:cubicBezTo>
                  <a:pt x="0" y="15575"/>
                  <a:pt x="15575" y="0"/>
                  <a:pt x="34760" y="0"/>
                </a:cubicBezTo>
                <a:close/>
              </a:path>
            </a:pathLst>
          </a:custGeom>
          <a:solidFill>
            <a:srgbClr val="556677"/>
          </a:solidFill>
          <a:ln/>
        </p:spPr>
      </p:sp>
      <p:sp>
        <p:nvSpPr>
          <p:cNvPr id="66" name="Shape 64"/>
          <p:cNvSpPr/>
          <p:nvPr/>
        </p:nvSpPr>
        <p:spPr>
          <a:xfrm>
            <a:off x="6883798" y="5739712"/>
            <a:ext cx="4805542" cy="286768"/>
          </a:xfrm>
          <a:custGeom>
            <a:avLst/>
            <a:gdLst/>
            <a:ahLst/>
            <a:cxnLst/>
            <a:rect l="l" t="t" r="r" b="b"/>
            <a:pathLst>
              <a:path w="4805542" h="286768">
                <a:moveTo>
                  <a:pt x="69518" y="0"/>
                </a:moveTo>
                <a:lnTo>
                  <a:pt x="4736024" y="0"/>
                </a:lnTo>
                <a:cubicBezTo>
                  <a:pt x="4774418" y="0"/>
                  <a:pt x="4805542" y="31124"/>
                  <a:pt x="4805542" y="69518"/>
                </a:cubicBezTo>
                <a:lnTo>
                  <a:pt x="4805542" y="217250"/>
                </a:lnTo>
                <a:cubicBezTo>
                  <a:pt x="4805542" y="255618"/>
                  <a:pt x="4774392" y="286768"/>
                  <a:pt x="4736024" y="286768"/>
                </a:cubicBezTo>
                <a:lnTo>
                  <a:pt x="69518" y="286768"/>
                </a:lnTo>
                <a:cubicBezTo>
                  <a:pt x="31150" y="286768"/>
                  <a:pt x="0" y="255618"/>
                  <a:pt x="0" y="217250"/>
                </a:cubicBezTo>
                <a:lnTo>
                  <a:pt x="0" y="69518"/>
                </a:lnTo>
                <a:cubicBezTo>
                  <a:pt x="0" y="31124"/>
                  <a:pt x="31124" y="0"/>
                  <a:pt x="69518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6983733" y="5822267"/>
            <a:ext cx="78210" cy="104279"/>
          </a:xfrm>
          <a:custGeom>
            <a:avLst/>
            <a:gdLst/>
            <a:ahLst/>
            <a:cxnLst/>
            <a:rect l="l" t="t" r="r" b="b"/>
            <a:pathLst>
              <a:path w="78210" h="104279">
                <a:moveTo>
                  <a:pt x="13035" y="0"/>
                </a:moveTo>
                <a:cubicBezTo>
                  <a:pt x="5845" y="0"/>
                  <a:pt x="0" y="5845"/>
                  <a:pt x="0" y="13035"/>
                </a:cubicBezTo>
                <a:lnTo>
                  <a:pt x="0" y="91244"/>
                </a:lnTo>
                <a:cubicBezTo>
                  <a:pt x="0" y="98434"/>
                  <a:pt x="5845" y="104279"/>
                  <a:pt x="13035" y="104279"/>
                </a:cubicBezTo>
                <a:lnTo>
                  <a:pt x="65175" y="104279"/>
                </a:lnTo>
                <a:cubicBezTo>
                  <a:pt x="72364" y="104279"/>
                  <a:pt x="78210" y="98434"/>
                  <a:pt x="78210" y="91244"/>
                </a:cubicBezTo>
                <a:lnTo>
                  <a:pt x="78210" y="13035"/>
                </a:lnTo>
                <a:cubicBezTo>
                  <a:pt x="78210" y="5845"/>
                  <a:pt x="72364" y="0"/>
                  <a:pt x="65175" y="0"/>
                </a:cubicBezTo>
                <a:lnTo>
                  <a:pt x="13035" y="0"/>
                </a:lnTo>
                <a:close/>
                <a:moveTo>
                  <a:pt x="19552" y="13035"/>
                </a:moveTo>
                <a:lnTo>
                  <a:pt x="58657" y="13035"/>
                </a:lnTo>
                <a:cubicBezTo>
                  <a:pt x="62262" y="13035"/>
                  <a:pt x="65175" y="15947"/>
                  <a:pt x="65175" y="19552"/>
                </a:cubicBezTo>
                <a:lnTo>
                  <a:pt x="65175" y="26070"/>
                </a:lnTo>
                <a:cubicBezTo>
                  <a:pt x="65175" y="29675"/>
                  <a:pt x="62262" y="32587"/>
                  <a:pt x="58657" y="32587"/>
                </a:cubicBezTo>
                <a:lnTo>
                  <a:pt x="19552" y="32587"/>
                </a:lnTo>
                <a:cubicBezTo>
                  <a:pt x="15947" y="32587"/>
                  <a:pt x="13035" y="29675"/>
                  <a:pt x="13035" y="26070"/>
                </a:cubicBezTo>
                <a:lnTo>
                  <a:pt x="13035" y="19552"/>
                </a:lnTo>
                <a:cubicBezTo>
                  <a:pt x="13035" y="15947"/>
                  <a:pt x="15947" y="13035"/>
                  <a:pt x="19552" y="13035"/>
                </a:cubicBezTo>
                <a:close/>
                <a:moveTo>
                  <a:pt x="22811" y="47252"/>
                </a:moveTo>
                <a:cubicBezTo>
                  <a:pt x="22811" y="49949"/>
                  <a:pt x="20621" y="52140"/>
                  <a:pt x="17923" y="52140"/>
                </a:cubicBezTo>
                <a:cubicBezTo>
                  <a:pt x="15225" y="52140"/>
                  <a:pt x="13035" y="49949"/>
                  <a:pt x="13035" y="47252"/>
                </a:cubicBezTo>
                <a:cubicBezTo>
                  <a:pt x="13035" y="44554"/>
                  <a:pt x="15225" y="42364"/>
                  <a:pt x="17923" y="42364"/>
                </a:cubicBezTo>
                <a:cubicBezTo>
                  <a:pt x="20621" y="42364"/>
                  <a:pt x="22811" y="44554"/>
                  <a:pt x="22811" y="47252"/>
                </a:cubicBezTo>
                <a:close/>
                <a:moveTo>
                  <a:pt x="39105" y="52140"/>
                </a:moveTo>
                <a:cubicBezTo>
                  <a:pt x="36407" y="52140"/>
                  <a:pt x="34217" y="49949"/>
                  <a:pt x="34217" y="47252"/>
                </a:cubicBezTo>
                <a:cubicBezTo>
                  <a:pt x="34217" y="44554"/>
                  <a:pt x="36407" y="42364"/>
                  <a:pt x="39105" y="42364"/>
                </a:cubicBezTo>
                <a:cubicBezTo>
                  <a:pt x="41803" y="42364"/>
                  <a:pt x="43993" y="44554"/>
                  <a:pt x="43993" y="47252"/>
                </a:cubicBezTo>
                <a:cubicBezTo>
                  <a:pt x="43993" y="49949"/>
                  <a:pt x="41803" y="52140"/>
                  <a:pt x="39105" y="52140"/>
                </a:cubicBezTo>
                <a:close/>
                <a:moveTo>
                  <a:pt x="65175" y="47252"/>
                </a:moveTo>
                <a:cubicBezTo>
                  <a:pt x="65175" y="49949"/>
                  <a:pt x="62984" y="52140"/>
                  <a:pt x="60287" y="52140"/>
                </a:cubicBezTo>
                <a:cubicBezTo>
                  <a:pt x="57589" y="52140"/>
                  <a:pt x="55398" y="49949"/>
                  <a:pt x="55398" y="47252"/>
                </a:cubicBezTo>
                <a:cubicBezTo>
                  <a:pt x="55398" y="44554"/>
                  <a:pt x="57589" y="42364"/>
                  <a:pt x="60287" y="42364"/>
                </a:cubicBezTo>
                <a:cubicBezTo>
                  <a:pt x="62984" y="42364"/>
                  <a:pt x="65175" y="44554"/>
                  <a:pt x="65175" y="47252"/>
                </a:cubicBezTo>
                <a:close/>
                <a:moveTo>
                  <a:pt x="17923" y="71692"/>
                </a:moveTo>
                <a:cubicBezTo>
                  <a:pt x="15225" y="71692"/>
                  <a:pt x="13035" y="69502"/>
                  <a:pt x="13035" y="66804"/>
                </a:cubicBezTo>
                <a:cubicBezTo>
                  <a:pt x="13035" y="64106"/>
                  <a:pt x="15225" y="61916"/>
                  <a:pt x="17923" y="61916"/>
                </a:cubicBezTo>
                <a:cubicBezTo>
                  <a:pt x="20621" y="61916"/>
                  <a:pt x="22811" y="64106"/>
                  <a:pt x="22811" y="66804"/>
                </a:cubicBezTo>
                <a:cubicBezTo>
                  <a:pt x="22811" y="69502"/>
                  <a:pt x="20621" y="71692"/>
                  <a:pt x="17923" y="71692"/>
                </a:cubicBezTo>
                <a:close/>
                <a:moveTo>
                  <a:pt x="43993" y="66804"/>
                </a:moveTo>
                <a:cubicBezTo>
                  <a:pt x="43993" y="69502"/>
                  <a:pt x="41803" y="71692"/>
                  <a:pt x="39105" y="71692"/>
                </a:cubicBezTo>
                <a:cubicBezTo>
                  <a:pt x="36407" y="71692"/>
                  <a:pt x="34217" y="69502"/>
                  <a:pt x="34217" y="66804"/>
                </a:cubicBezTo>
                <a:cubicBezTo>
                  <a:pt x="34217" y="64106"/>
                  <a:pt x="36407" y="61916"/>
                  <a:pt x="39105" y="61916"/>
                </a:cubicBezTo>
                <a:cubicBezTo>
                  <a:pt x="41803" y="61916"/>
                  <a:pt x="43993" y="64106"/>
                  <a:pt x="43993" y="66804"/>
                </a:cubicBezTo>
                <a:close/>
                <a:moveTo>
                  <a:pt x="60287" y="71692"/>
                </a:moveTo>
                <a:cubicBezTo>
                  <a:pt x="57589" y="71692"/>
                  <a:pt x="55398" y="69502"/>
                  <a:pt x="55398" y="66804"/>
                </a:cubicBezTo>
                <a:cubicBezTo>
                  <a:pt x="55398" y="64106"/>
                  <a:pt x="57589" y="61916"/>
                  <a:pt x="60287" y="61916"/>
                </a:cubicBezTo>
                <a:cubicBezTo>
                  <a:pt x="62984" y="61916"/>
                  <a:pt x="65175" y="64106"/>
                  <a:pt x="65175" y="66804"/>
                </a:cubicBezTo>
                <a:cubicBezTo>
                  <a:pt x="65175" y="69502"/>
                  <a:pt x="62984" y="71692"/>
                  <a:pt x="60287" y="71692"/>
                </a:cubicBezTo>
                <a:close/>
                <a:moveTo>
                  <a:pt x="13035" y="86356"/>
                </a:moveTo>
                <a:cubicBezTo>
                  <a:pt x="13035" y="83648"/>
                  <a:pt x="15214" y="81468"/>
                  <a:pt x="17923" y="81468"/>
                </a:cubicBezTo>
                <a:lnTo>
                  <a:pt x="40734" y="81468"/>
                </a:lnTo>
                <a:cubicBezTo>
                  <a:pt x="43443" y="81468"/>
                  <a:pt x="45622" y="83648"/>
                  <a:pt x="45622" y="86356"/>
                </a:cubicBezTo>
                <a:cubicBezTo>
                  <a:pt x="45622" y="89065"/>
                  <a:pt x="43443" y="91244"/>
                  <a:pt x="40734" y="91244"/>
                </a:cubicBezTo>
                <a:lnTo>
                  <a:pt x="17923" y="91244"/>
                </a:lnTo>
                <a:cubicBezTo>
                  <a:pt x="15214" y="91244"/>
                  <a:pt x="13035" y="89065"/>
                  <a:pt x="13035" y="86356"/>
                </a:cubicBezTo>
                <a:close/>
                <a:moveTo>
                  <a:pt x="60287" y="81468"/>
                </a:moveTo>
                <a:cubicBezTo>
                  <a:pt x="62995" y="81468"/>
                  <a:pt x="65175" y="83648"/>
                  <a:pt x="65175" y="86356"/>
                </a:cubicBezTo>
                <a:cubicBezTo>
                  <a:pt x="65175" y="89065"/>
                  <a:pt x="62995" y="91244"/>
                  <a:pt x="60287" y="91244"/>
                </a:cubicBezTo>
                <a:cubicBezTo>
                  <a:pt x="57578" y="91244"/>
                  <a:pt x="55398" y="89065"/>
                  <a:pt x="55398" y="86356"/>
                </a:cubicBezTo>
                <a:cubicBezTo>
                  <a:pt x="55398" y="83648"/>
                  <a:pt x="57578" y="81468"/>
                  <a:pt x="60287" y="81468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8" name="Text 66"/>
          <p:cNvSpPr/>
          <p:nvPr/>
        </p:nvSpPr>
        <p:spPr>
          <a:xfrm>
            <a:off x="7111796" y="5813577"/>
            <a:ext cx="4555819" cy="1390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Weighted avg: (33% × 870ms) + (67% × 20ms) = 300ms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736069" y="6579922"/>
            <a:ext cx="5101001" cy="391048"/>
          </a:xfrm>
          <a:custGeom>
            <a:avLst/>
            <a:gdLst/>
            <a:ahLst/>
            <a:cxnLst/>
            <a:rect l="l" t="t" r="r" b="b"/>
            <a:pathLst>
              <a:path w="5101001" h="391048">
                <a:moveTo>
                  <a:pt x="104281" y="0"/>
                </a:moveTo>
                <a:lnTo>
                  <a:pt x="4996720" y="0"/>
                </a:lnTo>
                <a:cubicBezTo>
                  <a:pt x="5054313" y="0"/>
                  <a:pt x="5101001" y="46688"/>
                  <a:pt x="5101001" y="104281"/>
                </a:cubicBezTo>
                <a:lnTo>
                  <a:pt x="5101001" y="286767"/>
                </a:lnTo>
                <a:cubicBezTo>
                  <a:pt x="5101001" y="344360"/>
                  <a:pt x="5054313" y="391048"/>
                  <a:pt x="4996720" y="391048"/>
                </a:cubicBezTo>
                <a:lnTo>
                  <a:pt x="104281" y="391048"/>
                </a:lnTo>
                <a:cubicBezTo>
                  <a:pt x="46727" y="391048"/>
                  <a:pt x="0" y="344321"/>
                  <a:pt x="0" y="286767"/>
                </a:cubicBezTo>
                <a:lnTo>
                  <a:pt x="0" y="104281"/>
                </a:lnTo>
                <a:cubicBezTo>
                  <a:pt x="0" y="46727"/>
                  <a:pt x="46727" y="0"/>
                  <a:pt x="104281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70" name="Shape 68"/>
          <p:cNvSpPr/>
          <p:nvPr/>
        </p:nvSpPr>
        <p:spPr>
          <a:xfrm>
            <a:off x="6862073" y="6714616"/>
            <a:ext cx="121659" cy="121659"/>
          </a:xfrm>
          <a:custGeom>
            <a:avLst/>
            <a:gdLst/>
            <a:ahLst/>
            <a:cxnLst/>
            <a:rect l="l" t="t" r="r" b="b"/>
            <a:pathLst>
              <a:path w="121659" h="121659">
                <a:moveTo>
                  <a:pt x="60830" y="0"/>
                </a:moveTo>
                <a:cubicBezTo>
                  <a:pt x="64323" y="0"/>
                  <a:pt x="67530" y="1925"/>
                  <a:pt x="69194" y="4990"/>
                </a:cubicBezTo>
                <a:lnTo>
                  <a:pt x="120519" y="100036"/>
                </a:lnTo>
                <a:cubicBezTo>
                  <a:pt x="122111" y="102983"/>
                  <a:pt x="122039" y="106547"/>
                  <a:pt x="120329" y="109422"/>
                </a:cubicBezTo>
                <a:cubicBezTo>
                  <a:pt x="118618" y="112297"/>
                  <a:pt x="115505" y="114056"/>
                  <a:pt x="112155" y="114056"/>
                </a:cubicBezTo>
                <a:lnTo>
                  <a:pt x="9505" y="114056"/>
                </a:lnTo>
                <a:cubicBezTo>
                  <a:pt x="6154" y="114056"/>
                  <a:pt x="3065" y="112297"/>
                  <a:pt x="1331" y="109422"/>
                </a:cubicBezTo>
                <a:cubicBezTo>
                  <a:pt x="-404" y="106547"/>
                  <a:pt x="-451" y="102983"/>
                  <a:pt x="1141" y="100036"/>
                </a:cubicBezTo>
                <a:lnTo>
                  <a:pt x="52466" y="4990"/>
                </a:lnTo>
                <a:cubicBezTo>
                  <a:pt x="54129" y="1925"/>
                  <a:pt x="57337" y="0"/>
                  <a:pt x="60830" y="0"/>
                </a:cubicBezTo>
                <a:close/>
                <a:moveTo>
                  <a:pt x="60830" y="39919"/>
                </a:moveTo>
                <a:cubicBezTo>
                  <a:pt x="57669" y="39919"/>
                  <a:pt x="55127" y="42462"/>
                  <a:pt x="55127" y="45622"/>
                </a:cubicBezTo>
                <a:lnTo>
                  <a:pt x="55127" y="72235"/>
                </a:lnTo>
                <a:cubicBezTo>
                  <a:pt x="55127" y="75396"/>
                  <a:pt x="57669" y="77938"/>
                  <a:pt x="60830" y="77938"/>
                </a:cubicBezTo>
                <a:cubicBezTo>
                  <a:pt x="63990" y="77938"/>
                  <a:pt x="66532" y="75396"/>
                  <a:pt x="66532" y="72235"/>
                </a:cubicBezTo>
                <a:lnTo>
                  <a:pt x="66532" y="45622"/>
                </a:lnTo>
                <a:cubicBezTo>
                  <a:pt x="66532" y="42462"/>
                  <a:pt x="63990" y="39919"/>
                  <a:pt x="60830" y="39919"/>
                </a:cubicBezTo>
                <a:close/>
                <a:moveTo>
                  <a:pt x="67174" y="91244"/>
                </a:moveTo>
                <a:cubicBezTo>
                  <a:pt x="67318" y="88890"/>
                  <a:pt x="66144" y="86649"/>
                  <a:pt x="64125" y="85428"/>
                </a:cubicBezTo>
                <a:cubicBezTo>
                  <a:pt x="62106" y="84207"/>
                  <a:pt x="59577" y="84207"/>
                  <a:pt x="57558" y="85428"/>
                </a:cubicBezTo>
                <a:cubicBezTo>
                  <a:pt x="55539" y="86649"/>
                  <a:pt x="54365" y="88890"/>
                  <a:pt x="54509" y="91244"/>
                </a:cubicBezTo>
                <a:cubicBezTo>
                  <a:pt x="54365" y="93599"/>
                  <a:pt x="55539" y="95840"/>
                  <a:pt x="57558" y="97061"/>
                </a:cubicBezTo>
                <a:cubicBezTo>
                  <a:pt x="59577" y="98282"/>
                  <a:pt x="62106" y="98282"/>
                  <a:pt x="64125" y="97061"/>
                </a:cubicBezTo>
                <a:cubicBezTo>
                  <a:pt x="66144" y="95840"/>
                  <a:pt x="67318" y="93599"/>
                  <a:pt x="67174" y="91244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71" name="Text 69"/>
          <p:cNvSpPr/>
          <p:nvPr/>
        </p:nvSpPr>
        <p:spPr>
          <a:xfrm>
            <a:off x="7048681" y="6688546"/>
            <a:ext cx="4740594" cy="173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8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Don't cache:</a:t>
            </a:r>
            <a:pPr>
              <a:lnSpc>
                <a:spcPct val="120000"/>
              </a:lnSpc>
            </a:pPr>
            <a:r>
              <a:rPr lang="en-US" sz="958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Personalized responses, time-sensitive data, transactional confirmations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MULTI-AGENT SYSTEMS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Multi-Agent Orchestration Framework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MCP and A2A protocols enabling specialized agent teams with standardized communication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490663"/>
            <a:ext cx="6753225" cy="2524125"/>
          </a:xfrm>
          <a:custGeom>
            <a:avLst/>
            <a:gdLst/>
            <a:ahLst/>
            <a:cxnLst/>
            <a:rect l="l" t="t" r="r" b="b"/>
            <a:pathLst>
              <a:path w="6753225" h="2524125">
                <a:moveTo>
                  <a:pt x="114292" y="0"/>
                </a:moveTo>
                <a:lnTo>
                  <a:pt x="6638933" y="0"/>
                </a:lnTo>
                <a:cubicBezTo>
                  <a:pt x="6702055" y="0"/>
                  <a:pt x="6753225" y="51170"/>
                  <a:pt x="6753225" y="114292"/>
                </a:cubicBezTo>
                <a:lnTo>
                  <a:pt x="6753225" y="2409833"/>
                </a:lnTo>
                <a:cubicBezTo>
                  <a:pt x="6753225" y="2472955"/>
                  <a:pt x="6702055" y="2524125"/>
                  <a:pt x="6638933" y="2524125"/>
                </a:cubicBezTo>
                <a:lnTo>
                  <a:pt x="114292" y="2524125"/>
                </a:lnTo>
                <a:cubicBezTo>
                  <a:pt x="51170" y="2524125"/>
                  <a:pt x="0" y="2472955"/>
                  <a:pt x="0" y="2409833"/>
                </a:cubicBezTo>
                <a:lnTo>
                  <a:pt x="0" y="114292"/>
                </a:lnTo>
                <a:cubicBezTo>
                  <a:pt x="0" y="51213"/>
                  <a:pt x="51213" y="0"/>
                  <a:pt x="114292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2925" y="1647825"/>
            <a:ext cx="6524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Specialized Agent Teams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7688" y="2033588"/>
            <a:ext cx="3152775" cy="771525"/>
          </a:xfrm>
          <a:custGeom>
            <a:avLst/>
            <a:gdLst/>
            <a:ahLst/>
            <a:cxnLst/>
            <a:rect l="l" t="t" r="r" b="b"/>
            <a:pathLst>
              <a:path w="3152775" h="771525">
                <a:moveTo>
                  <a:pt x="76204" y="0"/>
                </a:moveTo>
                <a:lnTo>
                  <a:pt x="3076571" y="0"/>
                </a:lnTo>
                <a:cubicBezTo>
                  <a:pt x="3118658" y="0"/>
                  <a:pt x="3152775" y="34117"/>
                  <a:pt x="3152775" y="76204"/>
                </a:cubicBezTo>
                <a:lnTo>
                  <a:pt x="3152775" y="695321"/>
                </a:lnTo>
                <a:cubicBezTo>
                  <a:pt x="3152775" y="737408"/>
                  <a:pt x="3118658" y="771525"/>
                  <a:pt x="30765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66750" y="21526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54856" y="2238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8347" y="54173"/>
                </a:moveTo>
                <a:cubicBezTo>
                  <a:pt x="108347" y="66128"/>
                  <a:pt x="104466" y="77171"/>
                  <a:pt x="97929" y="86131"/>
                </a:cubicBezTo>
                <a:lnTo>
                  <a:pt x="130902" y="119129"/>
                </a:lnTo>
                <a:cubicBezTo>
                  <a:pt x="134157" y="122385"/>
                  <a:pt x="134157" y="127672"/>
                  <a:pt x="130902" y="130928"/>
                </a:cubicBezTo>
                <a:cubicBezTo>
                  <a:pt x="127646" y="134183"/>
                  <a:pt x="122359" y="134183"/>
                  <a:pt x="119103" y="130928"/>
                </a:cubicBezTo>
                <a:lnTo>
                  <a:pt x="86131" y="97929"/>
                </a:lnTo>
                <a:cubicBezTo>
                  <a:pt x="77171" y="104466"/>
                  <a:pt x="66128" y="108347"/>
                  <a:pt x="54173" y="108347"/>
                </a:cubicBezTo>
                <a:cubicBezTo>
                  <a:pt x="24248" y="108347"/>
                  <a:pt x="0" y="84099"/>
                  <a:pt x="0" y="54173"/>
                </a:cubicBezTo>
                <a:cubicBezTo>
                  <a:pt x="0" y="24248"/>
                  <a:pt x="24248" y="0"/>
                  <a:pt x="54173" y="0"/>
                </a:cubicBezTo>
                <a:cubicBezTo>
                  <a:pt x="84099" y="0"/>
                  <a:pt x="108347" y="24248"/>
                  <a:pt x="108347" y="54173"/>
                </a:cubicBezTo>
                <a:close/>
                <a:moveTo>
                  <a:pt x="54173" y="91678"/>
                </a:moveTo>
                <a:cubicBezTo>
                  <a:pt x="74873" y="91678"/>
                  <a:pt x="91678" y="74873"/>
                  <a:pt x="91678" y="54173"/>
                </a:cubicBezTo>
                <a:cubicBezTo>
                  <a:pt x="91678" y="33474"/>
                  <a:pt x="74873" y="16669"/>
                  <a:pt x="54173" y="16669"/>
                </a:cubicBezTo>
                <a:cubicBezTo>
                  <a:pt x="33474" y="16669"/>
                  <a:pt x="16669" y="33474"/>
                  <a:pt x="16669" y="54173"/>
                </a:cubicBezTo>
                <a:cubicBezTo>
                  <a:pt x="16669" y="74873"/>
                  <a:pt x="33474" y="91678"/>
                  <a:pt x="54173" y="91678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0" name="Text 8"/>
          <p:cNvSpPr/>
          <p:nvPr/>
        </p:nvSpPr>
        <p:spPr>
          <a:xfrm>
            <a:off x="1047750" y="2209800"/>
            <a:ext cx="1114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Researcher Agent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66750" y="2533650"/>
            <a:ext cx="2971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Document retrieval, source validation, relevance scoring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26222" y="2033588"/>
            <a:ext cx="3152775" cy="771525"/>
          </a:xfrm>
          <a:custGeom>
            <a:avLst/>
            <a:gdLst/>
            <a:ahLst/>
            <a:cxnLst/>
            <a:rect l="l" t="t" r="r" b="b"/>
            <a:pathLst>
              <a:path w="3152775" h="771525">
                <a:moveTo>
                  <a:pt x="76204" y="0"/>
                </a:moveTo>
                <a:lnTo>
                  <a:pt x="3076571" y="0"/>
                </a:lnTo>
                <a:cubicBezTo>
                  <a:pt x="3118658" y="0"/>
                  <a:pt x="3152775" y="34117"/>
                  <a:pt x="3152775" y="76204"/>
                </a:cubicBezTo>
                <a:lnTo>
                  <a:pt x="3152775" y="695321"/>
                </a:lnTo>
                <a:cubicBezTo>
                  <a:pt x="3152775" y="737408"/>
                  <a:pt x="3118658" y="771525"/>
                  <a:pt x="30765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945285" y="21526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033391" y="22383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5" name="Text 13"/>
          <p:cNvSpPr/>
          <p:nvPr/>
        </p:nvSpPr>
        <p:spPr>
          <a:xfrm>
            <a:off x="4326285" y="2209800"/>
            <a:ext cx="115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Compliance Agent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945285" y="2533650"/>
            <a:ext cx="2971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 validation, regulatory checks, risk assessment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7688" y="2928938"/>
            <a:ext cx="3152775" cy="923925"/>
          </a:xfrm>
          <a:custGeom>
            <a:avLst/>
            <a:gdLst/>
            <a:ahLst/>
            <a:cxnLst/>
            <a:rect l="l" t="t" r="r" b="b"/>
            <a:pathLst>
              <a:path w="3152775" h="923925">
                <a:moveTo>
                  <a:pt x="76196" y="0"/>
                </a:moveTo>
                <a:lnTo>
                  <a:pt x="3076579" y="0"/>
                </a:lnTo>
                <a:cubicBezTo>
                  <a:pt x="3118661" y="0"/>
                  <a:pt x="3152775" y="34114"/>
                  <a:pt x="3152775" y="76196"/>
                </a:cubicBezTo>
                <a:lnTo>
                  <a:pt x="3152775" y="847729"/>
                </a:lnTo>
                <a:cubicBezTo>
                  <a:pt x="3152775" y="889811"/>
                  <a:pt x="3118661" y="923925"/>
                  <a:pt x="3076579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66750" y="3048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754856" y="31337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0" name="Text 18"/>
          <p:cNvSpPr/>
          <p:nvPr/>
        </p:nvSpPr>
        <p:spPr>
          <a:xfrm>
            <a:off x="1047750" y="3105150"/>
            <a:ext cx="106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Reasoning Agent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66750" y="3429000"/>
            <a:ext cx="297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Chain-of-thought analysis, logical inference, problem decomposition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26222" y="2928938"/>
            <a:ext cx="3152775" cy="923925"/>
          </a:xfrm>
          <a:custGeom>
            <a:avLst/>
            <a:gdLst/>
            <a:ahLst/>
            <a:cxnLst/>
            <a:rect l="l" t="t" r="r" b="b"/>
            <a:pathLst>
              <a:path w="3152775" h="923925">
                <a:moveTo>
                  <a:pt x="76196" y="0"/>
                </a:moveTo>
                <a:lnTo>
                  <a:pt x="3076579" y="0"/>
                </a:lnTo>
                <a:cubicBezTo>
                  <a:pt x="3118661" y="0"/>
                  <a:pt x="3152775" y="34114"/>
                  <a:pt x="3152775" y="76196"/>
                </a:cubicBezTo>
                <a:lnTo>
                  <a:pt x="3152775" y="847729"/>
                </a:lnTo>
                <a:cubicBezTo>
                  <a:pt x="3152775" y="889811"/>
                  <a:pt x="3118661" y="923925"/>
                  <a:pt x="3076579" y="923925"/>
                </a:cubicBezTo>
                <a:lnTo>
                  <a:pt x="76196" y="923925"/>
                </a:lnTo>
                <a:cubicBezTo>
                  <a:pt x="34114" y="923925"/>
                  <a:pt x="0" y="889811"/>
                  <a:pt x="0" y="847729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3945285" y="3048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4033391" y="31337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913" y="5522"/>
                </a:moveTo>
                <a:lnTo>
                  <a:pt x="80218" y="17216"/>
                </a:lnTo>
                <a:lnTo>
                  <a:pt x="116134" y="53132"/>
                </a:lnTo>
                <a:lnTo>
                  <a:pt x="127828" y="41437"/>
                </a:lnTo>
                <a:cubicBezTo>
                  <a:pt x="131371" y="37921"/>
                  <a:pt x="133350" y="33129"/>
                  <a:pt x="133350" y="28129"/>
                </a:cubicBezTo>
                <a:cubicBezTo>
                  <a:pt x="133350" y="23128"/>
                  <a:pt x="131371" y="18336"/>
                  <a:pt x="127828" y="14820"/>
                </a:cubicBezTo>
                <a:lnTo>
                  <a:pt x="118530" y="5522"/>
                </a:lnTo>
                <a:cubicBezTo>
                  <a:pt x="115014" y="1979"/>
                  <a:pt x="110222" y="0"/>
                  <a:pt x="105221" y="0"/>
                </a:cubicBezTo>
                <a:cubicBezTo>
                  <a:pt x="100221" y="0"/>
                  <a:pt x="95429" y="1979"/>
                  <a:pt x="91913" y="5522"/>
                </a:cubicBezTo>
                <a:close/>
                <a:moveTo>
                  <a:pt x="71389" y="26045"/>
                </a:moveTo>
                <a:lnTo>
                  <a:pt x="15340" y="82068"/>
                </a:lnTo>
                <a:cubicBezTo>
                  <a:pt x="12554" y="84854"/>
                  <a:pt x="10522" y="88344"/>
                  <a:pt x="9454" y="92147"/>
                </a:cubicBezTo>
                <a:lnTo>
                  <a:pt x="234" y="125432"/>
                </a:lnTo>
                <a:cubicBezTo>
                  <a:pt x="-365" y="127594"/>
                  <a:pt x="234" y="129938"/>
                  <a:pt x="1849" y="131527"/>
                </a:cubicBezTo>
                <a:cubicBezTo>
                  <a:pt x="3464" y="133116"/>
                  <a:pt x="5782" y="133741"/>
                  <a:pt x="7944" y="133142"/>
                </a:cubicBezTo>
                <a:lnTo>
                  <a:pt x="41229" y="123896"/>
                </a:lnTo>
                <a:cubicBezTo>
                  <a:pt x="45032" y="122828"/>
                  <a:pt x="48496" y="120822"/>
                  <a:pt x="51308" y="118010"/>
                </a:cubicBezTo>
                <a:lnTo>
                  <a:pt x="107305" y="61961"/>
                </a:lnTo>
                <a:lnTo>
                  <a:pt x="71389" y="26045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5" name="Text 23"/>
          <p:cNvSpPr/>
          <p:nvPr/>
        </p:nvSpPr>
        <p:spPr>
          <a:xfrm>
            <a:off x="4326285" y="3105150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Generator Agent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945285" y="3429000"/>
            <a:ext cx="297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Answer synthesis, citation formatting, response optimization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5763" y="4138613"/>
            <a:ext cx="6753225" cy="2333625"/>
          </a:xfrm>
          <a:custGeom>
            <a:avLst/>
            <a:gdLst/>
            <a:ahLst/>
            <a:cxnLst/>
            <a:rect l="l" t="t" r="r" b="b"/>
            <a:pathLst>
              <a:path w="6753225" h="2333625">
                <a:moveTo>
                  <a:pt x="114301" y="0"/>
                </a:moveTo>
                <a:lnTo>
                  <a:pt x="6638924" y="0"/>
                </a:lnTo>
                <a:cubicBezTo>
                  <a:pt x="6702051" y="0"/>
                  <a:pt x="6753225" y="51174"/>
                  <a:pt x="6753225" y="114301"/>
                </a:cubicBezTo>
                <a:lnTo>
                  <a:pt x="6753225" y="2219324"/>
                </a:lnTo>
                <a:cubicBezTo>
                  <a:pt x="6753225" y="2282451"/>
                  <a:pt x="6702051" y="2333625"/>
                  <a:pt x="6638924" y="2333625"/>
                </a:cubicBezTo>
                <a:lnTo>
                  <a:pt x="114301" y="2333625"/>
                </a:lnTo>
                <a:cubicBezTo>
                  <a:pt x="51174" y="2333625"/>
                  <a:pt x="0" y="2282451"/>
                  <a:pt x="0" y="2219324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42925" y="4295775"/>
            <a:ext cx="6524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Orchestrator Responsibilities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57213" y="4714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0" name="Text 28"/>
          <p:cNvSpPr/>
          <p:nvPr/>
        </p:nvSpPr>
        <p:spPr>
          <a:xfrm>
            <a:off x="762000" y="4676775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Workflow Sequencing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62000" y="4867275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Define execution order with conditional branches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854797" y="47148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3" name="Text 31"/>
          <p:cNvSpPr/>
          <p:nvPr/>
        </p:nvSpPr>
        <p:spPr>
          <a:xfrm>
            <a:off x="4059585" y="4676775"/>
            <a:ext cx="2171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Retry Management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059585" y="4867275"/>
            <a:ext cx="2162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retries with exponential backoff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57213" y="51339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6" name="Text 34"/>
          <p:cNvSpPr/>
          <p:nvPr/>
        </p:nvSpPr>
        <p:spPr>
          <a:xfrm>
            <a:off x="762000" y="5095875"/>
            <a:ext cx="2114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Priority Queuing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62000" y="5286375"/>
            <a:ext cx="21050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prioritization and resource allocation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54797" y="51339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9" name="Text 37"/>
          <p:cNvSpPr/>
          <p:nvPr/>
        </p:nvSpPr>
        <p:spPr>
          <a:xfrm>
            <a:off x="4059585" y="5095875"/>
            <a:ext cx="2114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059585" y="5286375"/>
            <a:ext cx="21050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Compensation steps and escalation paths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57213" y="55530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2" name="Text 40"/>
          <p:cNvSpPr/>
          <p:nvPr/>
        </p:nvSpPr>
        <p:spPr>
          <a:xfrm>
            <a:off x="762000" y="5514975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Management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62000" y="5705475"/>
            <a:ext cx="2057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Shared context across agent interactions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54797" y="555307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12202" y="62195"/>
                </a:moveTo>
                <a:cubicBezTo>
                  <a:pt x="114992" y="59405"/>
                  <a:pt x="114992" y="54873"/>
                  <a:pt x="112202" y="52082"/>
                </a:cubicBezTo>
                <a:lnTo>
                  <a:pt x="76483" y="16364"/>
                </a:lnTo>
                <a:cubicBezTo>
                  <a:pt x="73692" y="13573"/>
                  <a:pt x="69160" y="13573"/>
                  <a:pt x="66370" y="16364"/>
                </a:cubicBezTo>
                <a:cubicBezTo>
                  <a:pt x="63579" y="19154"/>
                  <a:pt x="63579" y="23686"/>
                  <a:pt x="66370" y="26477"/>
                </a:cubicBezTo>
                <a:lnTo>
                  <a:pt x="8990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89900" y="64294"/>
                </a:lnTo>
                <a:lnTo>
                  <a:pt x="66370" y="87823"/>
                </a:lnTo>
                <a:cubicBezTo>
                  <a:pt x="63579" y="90614"/>
                  <a:pt x="63579" y="95146"/>
                  <a:pt x="66370" y="97936"/>
                </a:cubicBezTo>
                <a:cubicBezTo>
                  <a:pt x="69160" y="100727"/>
                  <a:pt x="73692" y="100727"/>
                  <a:pt x="76483" y="97936"/>
                </a:cubicBezTo>
                <a:lnTo>
                  <a:pt x="112202" y="62218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45" name="Text 43"/>
          <p:cNvSpPr/>
          <p:nvPr/>
        </p:nvSpPr>
        <p:spPr>
          <a:xfrm>
            <a:off x="4059585" y="5514975"/>
            <a:ext cx="2047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Observability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059585" y="5705475"/>
            <a:ext cx="2038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tracing and decision logging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304782" y="1490663"/>
            <a:ext cx="4505325" cy="2028825"/>
          </a:xfrm>
          <a:custGeom>
            <a:avLst/>
            <a:gdLst/>
            <a:ahLst/>
            <a:cxnLst/>
            <a:rect l="l" t="t" r="r" b="b"/>
            <a:pathLst>
              <a:path w="4505325" h="2028825">
                <a:moveTo>
                  <a:pt x="114304" y="0"/>
                </a:moveTo>
                <a:lnTo>
                  <a:pt x="4391021" y="0"/>
                </a:lnTo>
                <a:cubicBezTo>
                  <a:pt x="4454149" y="0"/>
                  <a:pt x="4505325" y="51176"/>
                  <a:pt x="4505325" y="114304"/>
                </a:cubicBezTo>
                <a:lnTo>
                  <a:pt x="4505325" y="1914521"/>
                </a:lnTo>
                <a:cubicBezTo>
                  <a:pt x="4505325" y="1977649"/>
                  <a:pt x="4454149" y="2028825"/>
                  <a:pt x="4391021" y="2028825"/>
                </a:cubicBezTo>
                <a:lnTo>
                  <a:pt x="114304" y="2028825"/>
                </a:lnTo>
                <a:cubicBezTo>
                  <a:pt x="51176" y="2028825"/>
                  <a:pt x="0" y="1977649"/>
                  <a:pt x="0" y="191452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461945" y="1647825"/>
            <a:ext cx="4267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Standardized Protocols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466707" y="1995487"/>
            <a:ext cx="4181475" cy="619125"/>
          </a:xfrm>
          <a:custGeom>
            <a:avLst/>
            <a:gdLst/>
            <a:ahLst/>
            <a:cxnLst/>
            <a:rect l="l" t="t" r="r" b="b"/>
            <a:pathLst>
              <a:path w="4181475" h="619125">
                <a:moveTo>
                  <a:pt x="76202" y="0"/>
                </a:moveTo>
                <a:lnTo>
                  <a:pt x="4105273" y="0"/>
                </a:lnTo>
                <a:cubicBezTo>
                  <a:pt x="4147358" y="0"/>
                  <a:pt x="4181475" y="34117"/>
                  <a:pt x="4181475" y="76202"/>
                </a:cubicBezTo>
                <a:lnTo>
                  <a:pt x="4181475" y="542923"/>
                </a:lnTo>
                <a:cubicBezTo>
                  <a:pt x="4181475" y="585008"/>
                  <a:pt x="4147358" y="619125"/>
                  <a:pt x="410527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7585770" y="2114550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MCP (Model Context Protocol)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585770" y="2343150"/>
            <a:ext cx="4000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Anthropic's USB port for AI — standardized tool and data source integration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66707" y="2738438"/>
            <a:ext cx="4181475" cy="619125"/>
          </a:xfrm>
          <a:custGeom>
            <a:avLst/>
            <a:gdLst/>
            <a:ahLst/>
            <a:cxnLst/>
            <a:rect l="l" t="t" r="r" b="b"/>
            <a:pathLst>
              <a:path w="4181475" h="619125">
                <a:moveTo>
                  <a:pt x="76202" y="0"/>
                </a:moveTo>
                <a:lnTo>
                  <a:pt x="4105273" y="0"/>
                </a:lnTo>
                <a:cubicBezTo>
                  <a:pt x="4147358" y="0"/>
                  <a:pt x="4181475" y="34117"/>
                  <a:pt x="4181475" y="76202"/>
                </a:cubicBezTo>
                <a:lnTo>
                  <a:pt x="4181475" y="542923"/>
                </a:lnTo>
                <a:cubicBezTo>
                  <a:pt x="4181475" y="585008"/>
                  <a:pt x="4147358" y="619125"/>
                  <a:pt x="4105273" y="619125"/>
                </a:cubicBezTo>
                <a:lnTo>
                  <a:pt x="76202" y="619125"/>
                </a:lnTo>
                <a:cubicBezTo>
                  <a:pt x="34117" y="619125"/>
                  <a:pt x="0" y="585008"/>
                  <a:pt x="0" y="5429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7585770" y="2857500"/>
            <a:ext cx="4010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A2A (Agent-to-Agent)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85770" y="3086100"/>
            <a:ext cx="4000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Google's protocol for agent collaboration without custom integration overhead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304782" y="3643313"/>
            <a:ext cx="4505325" cy="2085975"/>
          </a:xfrm>
          <a:custGeom>
            <a:avLst/>
            <a:gdLst/>
            <a:ahLst/>
            <a:cxnLst/>
            <a:rect l="l" t="t" r="r" b="b"/>
            <a:pathLst>
              <a:path w="4505325" h="2085975">
                <a:moveTo>
                  <a:pt x="114291" y="0"/>
                </a:moveTo>
                <a:lnTo>
                  <a:pt x="4391034" y="0"/>
                </a:lnTo>
                <a:cubicBezTo>
                  <a:pt x="4454155" y="0"/>
                  <a:pt x="4505325" y="51170"/>
                  <a:pt x="4505325" y="114291"/>
                </a:cubicBezTo>
                <a:lnTo>
                  <a:pt x="4505325" y="1971684"/>
                </a:lnTo>
                <a:cubicBezTo>
                  <a:pt x="4505325" y="2034805"/>
                  <a:pt x="4454155" y="2085975"/>
                  <a:pt x="4391034" y="2085975"/>
                </a:cubicBezTo>
                <a:lnTo>
                  <a:pt x="114291" y="2085975"/>
                </a:lnTo>
                <a:cubicBezTo>
                  <a:pt x="51170" y="2085975"/>
                  <a:pt x="0" y="2034805"/>
                  <a:pt x="0" y="1971684"/>
                </a:cubicBezTo>
                <a:lnTo>
                  <a:pt x="0" y="114291"/>
                </a:lnTo>
                <a:cubicBezTo>
                  <a:pt x="0" y="51170"/>
                  <a:pt x="51170" y="0"/>
                  <a:pt x="11429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7461945" y="3800475"/>
            <a:ext cx="4267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Architectural Benefits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461945" y="42005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8" name="Text 56"/>
          <p:cNvSpPr/>
          <p:nvPr/>
        </p:nvSpPr>
        <p:spPr>
          <a:xfrm>
            <a:off x="7614345" y="4143375"/>
            <a:ext cx="1285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Improved modularity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461945" y="44672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0" name="Text 58"/>
          <p:cNvSpPr/>
          <p:nvPr/>
        </p:nvSpPr>
        <p:spPr>
          <a:xfrm>
            <a:off x="7614345" y="4410075"/>
            <a:ext cx="1495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Fault tolerance per agent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461945" y="47339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2" name="Text 60"/>
          <p:cNvSpPr/>
          <p:nvPr/>
        </p:nvSpPr>
        <p:spPr>
          <a:xfrm>
            <a:off x="7614345" y="4676775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recovery paths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7461945" y="50006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4" name="Text 62"/>
          <p:cNvSpPr/>
          <p:nvPr/>
        </p:nvSpPr>
        <p:spPr>
          <a:xfrm>
            <a:off x="7614345" y="4943475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Specialized optimization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7461945" y="5267325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6" name="Text 64"/>
          <p:cNvSpPr/>
          <p:nvPr/>
        </p:nvSpPr>
        <p:spPr>
          <a:xfrm>
            <a:off x="7614345" y="5210175"/>
            <a:ext cx="1581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Easier testing &amp; debugging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7304782" y="5853113"/>
            <a:ext cx="4505325" cy="619125"/>
          </a:xfrm>
          <a:custGeom>
            <a:avLst/>
            <a:gdLst/>
            <a:ahLst/>
            <a:cxnLst/>
            <a:rect l="l" t="t" r="r" b="b"/>
            <a:pathLst>
              <a:path w="4505325" h="619125">
                <a:moveTo>
                  <a:pt x="114303" y="0"/>
                </a:moveTo>
                <a:lnTo>
                  <a:pt x="4391022" y="0"/>
                </a:lnTo>
                <a:cubicBezTo>
                  <a:pt x="4454108" y="0"/>
                  <a:pt x="4505325" y="51217"/>
                  <a:pt x="4505325" y="114303"/>
                </a:cubicBezTo>
                <a:lnTo>
                  <a:pt x="4505325" y="504822"/>
                </a:lnTo>
                <a:cubicBezTo>
                  <a:pt x="4505325" y="567908"/>
                  <a:pt x="4454108" y="619125"/>
                  <a:pt x="4391022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7459563" y="600075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76286" y="100013"/>
                </a:moveTo>
                <a:cubicBezTo>
                  <a:pt x="78187" y="94204"/>
                  <a:pt x="81989" y="88943"/>
                  <a:pt x="86287" y="84412"/>
                </a:cubicBezTo>
                <a:cubicBezTo>
                  <a:pt x="94804" y="75452"/>
                  <a:pt x="100012" y="63341"/>
                  <a:pt x="100012" y="50006"/>
                </a:cubicBezTo>
                <a:cubicBezTo>
                  <a:pt x="100012" y="22399"/>
                  <a:pt x="77614" y="0"/>
                  <a:pt x="50006" y="0"/>
                </a:cubicBezTo>
                <a:cubicBezTo>
                  <a:pt x="22399" y="0"/>
                  <a:pt x="0" y="22399"/>
                  <a:pt x="0" y="50006"/>
                </a:cubicBezTo>
                <a:cubicBezTo>
                  <a:pt x="0" y="63341"/>
                  <a:pt x="5209" y="75452"/>
                  <a:pt x="13726" y="84412"/>
                </a:cubicBezTo>
                <a:cubicBezTo>
                  <a:pt x="18023" y="88943"/>
                  <a:pt x="21852" y="94204"/>
                  <a:pt x="23727" y="100013"/>
                </a:cubicBezTo>
                <a:lnTo>
                  <a:pt x="76260" y="100013"/>
                </a:lnTo>
                <a:close/>
                <a:moveTo>
                  <a:pt x="75009" y="112514"/>
                </a:moveTo>
                <a:lnTo>
                  <a:pt x="25003" y="112514"/>
                </a:lnTo>
                <a:lnTo>
                  <a:pt x="25003" y="116681"/>
                </a:lnTo>
                <a:cubicBezTo>
                  <a:pt x="25003" y="128193"/>
                  <a:pt x="34327" y="137517"/>
                  <a:pt x="45839" y="137517"/>
                </a:cubicBezTo>
                <a:lnTo>
                  <a:pt x="54173" y="137517"/>
                </a:lnTo>
                <a:cubicBezTo>
                  <a:pt x="65685" y="137517"/>
                  <a:pt x="75009" y="128193"/>
                  <a:pt x="75009" y="116681"/>
                </a:cubicBezTo>
                <a:lnTo>
                  <a:pt x="75009" y="112514"/>
                </a:lnTo>
                <a:close/>
                <a:moveTo>
                  <a:pt x="47923" y="29170"/>
                </a:moveTo>
                <a:cubicBezTo>
                  <a:pt x="37557" y="29170"/>
                  <a:pt x="29170" y="37557"/>
                  <a:pt x="29170" y="47923"/>
                </a:cubicBezTo>
                <a:cubicBezTo>
                  <a:pt x="29170" y="51387"/>
                  <a:pt x="26384" y="54173"/>
                  <a:pt x="22920" y="54173"/>
                </a:cubicBezTo>
                <a:cubicBezTo>
                  <a:pt x="19456" y="54173"/>
                  <a:pt x="16669" y="51387"/>
                  <a:pt x="16669" y="47923"/>
                </a:cubicBezTo>
                <a:cubicBezTo>
                  <a:pt x="16669" y="30655"/>
                  <a:pt x="30655" y="16669"/>
                  <a:pt x="47923" y="16669"/>
                </a:cubicBezTo>
                <a:cubicBezTo>
                  <a:pt x="51387" y="16669"/>
                  <a:pt x="54173" y="19456"/>
                  <a:pt x="54173" y="22920"/>
                </a:cubicBezTo>
                <a:cubicBezTo>
                  <a:pt x="54173" y="26384"/>
                  <a:pt x="51387" y="29170"/>
                  <a:pt x="47923" y="2917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9" name="Text 67"/>
          <p:cNvSpPr/>
          <p:nvPr/>
        </p:nvSpPr>
        <p:spPr>
          <a:xfrm>
            <a:off x="7652445" y="5972175"/>
            <a:ext cx="41052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Single monolithic LLM is the "spaghetti code" of AI era. Specialized agents = clean architecture.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ASYNC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Event-Driven Pipeline with Message Queues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049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Redis Streams / Kafka for decoupling, backpressure handling, and exactly-once processing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490663"/>
            <a:ext cx="6191250" cy="3095625"/>
          </a:xfrm>
          <a:custGeom>
            <a:avLst/>
            <a:gdLst/>
            <a:ahLst/>
            <a:cxnLst/>
            <a:rect l="l" t="t" r="r" b="b"/>
            <a:pathLst>
              <a:path w="6191250" h="3095625">
                <a:moveTo>
                  <a:pt x="114290" y="0"/>
                </a:moveTo>
                <a:lnTo>
                  <a:pt x="6076960" y="0"/>
                </a:lnTo>
                <a:cubicBezTo>
                  <a:pt x="6140080" y="0"/>
                  <a:pt x="6191250" y="51170"/>
                  <a:pt x="6191250" y="114290"/>
                </a:cubicBezTo>
                <a:lnTo>
                  <a:pt x="6191250" y="2981335"/>
                </a:lnTo>
                <a:cubicBezTo>
                  <a:pt x="6191250" y="3044455"/>
                  <a:pt x="6140080" y="3095625"/>
                  <a:pt x="6076960" y="3095625"/>
                </a:cubicBezTo>
                <a:lnTo>
                  <a:pt x="114290" y="3095625"/>
                </a:lnTo>
                <a:cubicBezTo>
                  <a:pt x="51170" y="3095625"/>
                  <a:pt x="0" y="3044455"/>
                  <a:pt x="0" y="2981335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2925" y="164782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Message Flow Architecture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42925" y="20288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04850" y="2181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76200" y="32534"/>
                </a:moveTo>
                <a:lnTo>
                  <a:pt x="76200" y="95250"/>
                </a:lnTo>
                <a:cubicBezTo>
                  <a:pt x="76200" y="100519"/>
                  <a:pt x="71944" y="104775"/>
                  <a:pt x="66675" y="104775"/>
                </a:cubicBezTo>
                <a:cubicBezTo>
                  <a:pt x="61406" y="104775"/>
                  <a:pt x="57150" y="100519"/>
                  <a:pt x="57150" y="95250"/>
                </a:cubicBezTo>
                <a:lnTo>
                  <a:pt x="57150" y="32534"/>
                </a:lnTo>
                <a:lnTo>
                  <a:pt x="44827" y="44857"/>
                </a:lnTo>
                <a:cubicBezTo>
                  <a:pt x="41106" y="48578"/>
                  <a:pt x="35064" y="48578"/>
                  <a:pt x="31343" y="44857"/>
                </a:cubicBezTo>
                <a:cubicBezTo>
                  <a:pt x="27622" y="41136"/>
                  <a:pt x="27622" y="35094"/>
                  <a:pt x="31343" y="31373"/>
                </a:cubicBezTo>
                <a:lnTo>
                  <a:pt x="59918" y="2798"/>
                </a:lnTo>
                <a:cubicBezTo>
                  <a:pt x="63639" y="-923"/>
                  <a:pt x="69681" y="-923"/>
                  <a:pt x="73402" y="2798"/>
                </a:cubicBezTo>
                <a:lnTo>
                  <a:pt x="101977" y="31373"/>
                </a:lnTo>
                <a:cubicBezTo>
                  <a:pt x="105698" y="35094"/>
                  <a:pt x="105698" y="41136"/>
                  <a:pt x="101977" y="44857"/>
                </a:cubicBezTo>
                <a:cubicBezTo>
                  <a:pt x="98256" y="48578"/>
                  <a:pt x="92214" y="48578"/>
                  <a:pt x="88493" y="44857"/>
                </a:cubicBezTo>
                <a:lnTo>
                  <a:pt x="76200" y="32534"/>
                </a:lnTo>
                <a:close/>
                <a:moveTo>
                  <a:pt x="66675" y="119062"/>
                </a:moveTo>
                <a:cubicBezTo>
                  <a:pt x="79831" y="119062"/>
                  <a:pt x="90488" y="108406"/>
                  <a:pt x="90488" y="95250"/>
                </a:cubicBezTo>
                <a:lnTo>
                  <a:pt x="114300" y="95250"/>
                </a:lnTo>
                <a:cubicBezTo>
                  <a:pt x="124807" y="95250"/>
                  <a:pt x="133350" y="103793"/>
                  <a:pt x="133350" y="1143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114300"/>
                </a:lnTo>
                <a:cubicBezTo>
                  <a:pt x="0" y="103793"/>
                  <a:pt x="8543" y="95250"/>
                  <a:pt x="19050" y="95250"/>
                </a:cubicBezTo>
                <a:lnTo>
                  <a:pt x="42863" y="95250"/>
                </a:lnTo>
                <a:cubicBezTo>
                  <a:pt x="42863" y="108406"/>
                  <a:pt x="53519" y="119062"/>
                  <a:pt x="66675" y="119062"/>
                </a:cubicBezTo>
                <a:close/>
                <a:moveTo>
                  <a:pt x="109537" y="126206"/>
                </a:moveTo>
                <a:cubicBezTo>
                  <a:pt x="113480" y="126206"/>
                  <a:pt x="116681" y="123005"/>
                  <a:pt x="116681" y="119062"/>
                </a:cubicBezTo>
                <a:cubicBezTo>
                  <a:pt x="116681" y="115120"/>
                  <a:pt x="113480" y="111919"/>
                  <a:pt x="109537" y="111919"/>
                </a:cubicBezTo>
                <a:cubicBezTo>
                  <a:pt x="105595" y="111919"/>
                  <a:pt x="102394" y="115120"/>
                  <a:pt x="102394" y="119062"/>
                </a:cubicBezTo>
                <a:cubicBezTo>
                  <a:pt x="102394" y="123005"/>
                  <a:pt x="105595" y="126206"/>
                  <a:pt x="109537" y="126206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9" name="Text 7"/>
          <p:cNvSpPr/>
          <p:nvPr/>
        </p:nvSpPr>
        <p:spPr>
          <a:xfrm>
            <a:off x="1114425" y="2085975"/>
            <a:ext cx="537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Producers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14425" y="2276475"/>
            <a:ext cx="5362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Gateway publishes events to streams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420368" y="26003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4ECDC4">
              <a:alpha val="4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542925" y="28860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695325" y="3038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28575"/>
                </a:moveTo>
                <a:cubicBezTo>
                  <a:pt x="0" y="23306"/>
                  <a:pt x="4256" y="19050"/>
                  <a:pt x="9525" y="19050"/>
                </a:cubicBezTo>
                <a:lnTo>
                  <a:pt x="123825" y="19050"/>
                </a:lnTo>
                <a:cubicBezTo>
                  <a:pt x="129094" y="19050"/>
                  <a:pt x="133350" y="23306"/>
                  <a:pt x="133350" y="28575"/>
                </a:cubicBezTo>
                <a:cubicBezTo>
                  <a:pt x="133350" y="33844"/>
                  <a:pt x="129094" y="38100"/>
                  <a:pt x="123825" y="38100"/>
                </a:cubicBezTo>
                <a:lnTo>
                  <a:pt x="9525" y="38100"/>
                </a:lnTo>
                <a:cubicBezTo>
                  <a:pt x="4256" y="38100"/>
                  <a:pt x="0" y="33844"/>
                  <a:pt x="0" y="28575"/>
                </a:cubicBezTo>
                <a:close/>
                <a:moveTo>
                  <a:pt x="19050" y="76200"/>
                </a:moveTo>
                <a:cubicBezTo>
                  <a:pt x="19050" y="70931"/>
                  <a:pt x="23306" y="66675"/>
                  <a:pt x="28575" y="66675"/>
                </a:cubicBezTo>
                <a:lnTo>
                  <a:pt x="142875" y="66675"/>
                </a:lnTo>
                <a:cubicBezTo>
                  <a:pt x="148144" y="66675"/>
                  <a:pt x="152400" y="70931"/>
                  <a:pt x="152400" y="76200"/>
                </a:cubicBezTo>
                <a:cubicBezTo>
                  <a:pt x="152400" y="81469"/>
                  <a:pt x="148144" y="85725"/>
                  <a:pt x="142875" y="85725"/>
                </a:cubicBezTo>
                <a:lnTo>
                  <a:pt x="28575" y="85725"/>
                </a:lnTo>
                <a:cubicBezTo>
                  <a:pt x="23306" y="85725"/>
                  <a:pt x="19050" y="81469"/>
                  <a:pt x="19050" y="76200"/>
                </a:cubicBezTo>
                <a:close/>
                <a:moveTo>
                  <a:pt x="133350" y="123825"/>
                </a:moveTo>
                <a:cubicBezTo>
                  <a:pt x="133350" y="129094"/>
                  <a:pt x="129094" y="133350"/>
                  <a:pt x="123825" y="133350"/>
                </a:cubicBezTo>
                <a:lnTo>
                  <a:pt x="9525" y="133350"/>
                </a:lnTo>
                <a:cubicBezTo>
                  <a:pt x="4256" y="133350"/>
                  <a:pt x="0" y="129094"/>
                  <a:pt x="0" y="123825"/>
                </a:cubicBezTo>
                <a:cubicBezTo>
                  <a:pt x="0" y="118556"/>
                  <a:pt x="4256" y="114300"/>
                  <a:pt x="9525" y="114300"/>
                </a:cubicBezTo>
                <a:lnTo>
                  <a:pt x="123825" y="114300"/>
                </a:lnTo>
                <a:cubicBezTo>
                  <a:pt x="129094" y="114300"/>
                  <a:pt x="133350" y="118556"/>
                  <a:pt x="133350" y="123825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4" name="Text 12"/>
          <p:cNvSpPr/>
          <p:nvPr/>
        </p:nvSpPr>
        <p:spPr>
          <a:xfrm>
            <a:off x="1114425" y="2943225"/>
            <a:ext cx="537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Message Queue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14425" y="3133725"/>
            <a:ext cx="5362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Redis Streams / Kafka with consumer groups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420368" y="34575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4ECDC4">
              <a:alpha val="4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42925" y="3743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76275" y="38957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23795" y="62657"/>
                </a:moveTo>
                <a:cubicBezTo>
                  <a:pt x="127427" y="61674"/>
                  <a:pt x="131237" y="63401"/>
                  <a:pt x="132874" y="66764"/>
                </a:cubicBezTo>
                <a:lnTo>
                  <a:pt x="138410" y="77956"/>
                </a:lnTo>
                <a:cubicBezTo>
                  <a:pt x="141476" y="78373"/>
                  <a:pt x="144482" y="79206"/>
                  <a:pt x="147310" y="80367"/>
                </a:cubicBezTo>
                <a:lnTo>
                  <a:pt x="157728" y="73432"/>
                </a:lnTo>
                <a:cubicBezTo>
                  <a:pt x="160853" y="71348"/>
                  <a:pt x="164991" y="71765"/>
                  <a:pt x="167640" y="74414"/>
                </a:cubicBezTo>
                <a:lnTo>
                  <a:pt x="173355" y="80129"/>
                </a:lnTo>
                <a:cubicBezTo>
                  <a:pt x="176004" y="82778"/>
                  <a:pt x="176421" y="86945"/>
                  <a:pt x="174337" y="90041"/>
                </a:cubicBezTo>
                <a:lnTo>
                  <a:pt x="167402" y="100429"/>
                </a:lnTo>
                <a:cubicBezTo>
                  <a:pt x="167967" y="101828"/>
                  <a:pt x="168473" y="103287"/>
                  <a:pt x="168890" y="104805"/>
                </a:cubicBezTo>
                <a:cubicBezTo>
                  <a:pt x="169307" y="106323"/>
                  <a:pt x="169575" y="107811"/>
                  <a:pt x="169783" y="109329"/>
                </a:cubicBezTo>
                <a:lnTo>
                  <a:pt x="181005" y="114866"/>
                </a:lnTo>
                <a:cubicBezTo>
                  <a:pt x="184368" y="116532"/>
                  <a:pt x="186095" y="120342"/>
                  <a:pt x="185112" y="123944"/>
                </a:cubicBezTo>
                <a:lnTo>
                  <a:pt x="183029" y="131743"/>
                </a:lnTo>
                <a:cubicBezTo>
                  <a:pt x="182047" y="135344"/>
                  <a:pt x="178683" y="137785"/>
                  <a:pt x="174933" y="137547"/>
                </a:cubicBezTo>
                <a:lnTo>
                  <a:pt x="162431" y="136743"/>
                </a:lnTo>
                <a:cubicBezTo>
                  <a:pt x="160556" y="139154"/>
                  <a:pt x="158383" y="141387"/>
                  <a:pt x="155912" y="143292"/>
                </a:cubicBezTo>
                <a:lnTo>
                  <a:pt x="156716" y="155764"/>
                </a:lnTo>
                <a:cubicBezTo>
                  <a:pt x="156954" y="159514"/>
                  <a:pt x="154513" y="162907"/>
                  <a:pt x="150912" y="163860"/>
                </a:cubicBezTo>
                <a:lnTo>
                  <a:pt x="143113" y="165943"/>
                </a:lnTo>
                <a:cubicBezTo>
                  <a:pt x="139482" y="166926"/>
                  <a:pt x="135701" y="165199"/>
                  <a:pt x="134035" y="161836"/>
                </a:cubicBezTo>
                <a:lnTo>
                  <a:pt x="128498" y="150644"/>
                </a:lnTo>
                <a:cubicBezTo>
                  <a:pt x="125432" y="150227"/>
                  <a:pt x="122426" y="149394"/>
                  <a:pt x="119598" y="148233"/>
                </a:cubicBezTo>
                <a:lnTo>
                  <a:pt x="109180" y="155168"/>
                </a:lnTo>
                <a:cubicBezTo>
                  <a:pt x="106055" y="157252"/>
                  <a:pt x="101918" y="156835"/>
                  <a:pt x="99268" y="154186"/>
                </a:cubicBezTo>
                <a:lnTo>
                  <a:pt x="93553" y="148471"/>
                </a:lnTo>
                <a:cubicBezTo>
                  <a:pt x="90904" y="145822"/>
                  <a:pt x="90488" y="141684"/>
                  <a:pt x="92571" y="138559"/>
                </a:cubicBezTo>
                <a:lnTo>
                  <a:pt x="99506" y="128141"/>
                </a:lnTo>
                <a:cubicBezTo>
                  <a:pt x="98941" y="126742"/>
                  <a:pt x="98435" y="125284"/>
                  <a:pt x="98018" y="123765"/>
                </a:cubicBezTo>
                <a:cubicBezTo>
                  <a:pt x="97601" y="122247"/>
                  <a:pt x="97334" y="120729"/>
                  <a:pt x="97125" y="119241"/>
                </a:cubicBezTo>
                <a:lnTo>
                  <a:pt x="85904" y="113705"/>
                </a:lnTo>
                <a:cubicBezTo>
                  <a:pt x="82540" y="112038"/>
                  <a:pt x="80843" y="108228"/>
                  <a:pt x="81796" y="104626"/>
                </a:cubicBezTo>
                <a:lnTo>
                  <a:pt x="83880" y="96828"/>
                </a:lnTo>
                <a:cubicBezTo>
                  <a:pt x="84862" y="93226"/>
                  <a:pt x="88225" y="90785"/>
                  <a:pt x="91976" y="91023"/>
                </a:cubicBezTo>
                <a:lnTo>
                  <a:pt x="104448" y="91827"/>
                </a:lnTo>
                <a:cubicBezTo>
                  <a:pt x="106323" y="89416"/>
                  <a:pt x="108496" y="87184"/>
                  <a:pt x="110966" y="85279"/>
                </a:cubicBezTo>
                <a:lnTo>
                  <a:pt x="110163" y="72836"/>
                </a:lnTo>
                <a:cubicBezTo>
                  <a:pt x="109924" y="69086"/>
                  <a:pt x="112365" y="65693"/>
                  <a:pt x="115967" y="64740"/>
                </a:cubicBezTo>
                <a:lnTo>
                  <a:pt x="123765" y="62657"/>
                </a:lnTo>
                <a:close/>
                <a:moveTo>
                  <a:pt x="133469" y="101203"/>
                </a:moveTo>
                <a:cubicBezTo>
                  <a:pt x="126241" y="101211"/>
                  <a:pt x="120379" y="107087"/>
                  <a:pt x="120387" y="114315"/>
                </a:cubicBezTo>
                <a:cubicBezTo>
                  <a:pt x="120395" y="121543"/>
                  <a:pt x="126270" y="127405"/>
                  <a:pt x="133499" y="127397"/>
                </a:cubicBezTo>
                <a:cubicBezTo>
                  <a:pt x="140727" y="127389"/>
                  <a:pt x="146589" y="121513"/>
                  <a:pt x="146581" y="114285"/>
                </a:cubicBezTo>
                <a:cubicBezTo>
                  <a:pt x="146573" y="107057"/>
                  <a:pt x="140697" y="101195"/>
                  <a:pt x="133469" y="101203"/>
                </a:cubicBezTo>
                <a:close/>
                <a:moveTo>
                  <a:pt x="66943" y="-13543"/>
                </a:moveTo>
                <a:lnTo>
                  <a:pt x="74741" y="-11460"/>
                </a:lnTo>
                <a:cubicBezTo>
                  <a:pt x="78343" y="-10477"/>
                  <a:pt x="80784" y="-7084"/>
                  <a:pt x="80546" y="-3364"/>
                </a:cubicBezTo>
                <a:lnTo>
                  <a:pt x="79742" y="9079"/>
                </a:lnTo>
                <a:cubicBezTo>
                  <a:pt x="82213" y="10984"/>
                  <a:pt x="84386" y="13186"/>
                  <a:pt x="86261" y="15627"/>
                </a:cubicBezTo>
                <a:lnTo>
                  <a:pt x="98762" y="14823"/>
                </a:lnTo>
                <a:cubicBezTo>
                  <a:pt x="102483" y="14585"/>
                  <a:pt x="105876" y="17026"/>
                  <a:pt x="106859" y="20628"/>
                </a:cubicBezTo>
                <a:lnTo>
                  <a:pt x="108942" y="28426"/>
                </a:lnTo>
                <a:cubicBezTo>
                  <a:pt x="109895" y="32028"/>
                  <a:pt x="108198" y="35838"/>
                  <a:pt x="104835" y="37505"/>
                </a:cubicBezTo>
                <a:lnTo>
                  <a:pt x="93613" y="43041"/>
                </a:lnTo>
                <a:cubicBezTo>
                  <a:pt x="93405" y="44559"/>
                  <a:pt x="93107" y="46077"/>
                  <a:pt x="92720" y="47565"/>
                </a:cubicBezTo>
                <a:cubicBezTo>
                  <a:pt x="92333" y="49054"/>
                  <a:pt x="91797" y="50542"/>
                  <a:pt x="91232" y="51941"/>
                </a:cubicBezTo>
                <a:lnTo>
                  <a:pt x="98167" y="62359"/>
                </a:lnTo>
                <a:cubicBezTo>
                  <a:pt x="100251" y="65484"/>
                  <a:pt x="99834" y="69622"/>
                  <a:pt x="97185" y="72271"/>
                </a:cubicBezTo>
                <a:lnTo>
                  <a:pt x="91470" y="77986"/>
                </a:lnTo>
                <a:cubicBezTo>
                  <a:pt x="88821" y="80635"/>
                  <a:pt x="84683" y="81052"/>
                  <a:pt x="81558" y="78968"/>
                </a:cubicBezTo>
                <a:lnTo>
                  <a:pt x="71140" y="72033"/>
                </a:lnTo>
                <a:cubicBezTo>
                  <a:pt x="68312" y="73194"/>
                  <a:pt x="65306" y="74027"/>
                  <a:pt x="62240" y="74444"/>
                </a:cubicBezTo>
                <a:lnTo>
                  <a:pt x="56704" y="85636"/>
                </a:lnTo>
                <a:cubicBezTo>
                  <a:pt x="55037" y="88999"/>
                  <a:pt x="51227" y="90696"/>
                  <a:pt x="47625" y="89743"/>
                </a:cubicBezTo>
                <a:lnTo>
                  <a:pt x="39826" y="87660"/>
                </a:lnTo>
                <a:cubicBezTo>
                  <a:pt x="36195" y="86678"/>
                  <a:pt x="33784" y="83284"/>
                  <a:pt x="34022" y="79564"/>
                </a:cubicBezTo>
                <a:lnTo>
                  <a:pt x="34826" y="67092"/>
                </a:lnTo>
                <a:cubicBezTo>
                  <a:pt x="32355" y="65187"/>
                  <a:pt x="30182" y="62984"/>
                  <a:pt x="28307" y="60543"/>
                </a:cubicBezTo>
                <a:lnTo>
                  <a:pt x="15806" y="61347"/>
                </a:lnTo>
                <a:cubicBezTo>
                  <a:pt x="12085" y="61585"/>
                  <a:pt x="8692" y="59144"/>
                  <a:pt x="7709" y="55543"/>
                </a:cubicBezTo>
                <a:lnTo>
                  <a:pt x="5626" y="47744"/>
                </a:lnTo>
                <a:cubicBezTo>
                  <a:pt x="4673" y="44142"/>
                  <a:pt x="6370" y="40332"/>
                  <a:pt x="9733" y="38666"/>
                </a:cubicBezTo>
                <a:lnTo>
                  <a:pt x="20955" y="33129"/>
                </a:lnTo>
                <a:cubicBezTo>
                  <a:pt x="21163" y="31611"/>
                  <a:pt x="21461" y="30123"/>
                  <a:pt x="21848" y="28605"/>
                </a:cubicBezTo>
                <a:cubicBezTo>
                  <a:pt x="22265" y="27087"/>
                  <a:pt x="22741" y="25628"/>
                  <a:pt x="23336" y="24229"/>
                </a:cubicBezTo>
                <a:lnTo>
                  <a:pt x="16401" y="13841"/>
                </a:lnTo>
                <a:cubicBezTo>
                  <a:pt x="14317" y="10716"/>
                  <a:pt x="14734" y="6578"/>
                  <a:pt x="17383" y="3929"/>
                </a:cubicBezTo>
                <a:lnTo>
                  <a:pt x="23098" y="-1786"/>
                </a:lnTo>
                <a:cubicBezTo>
                  <a:pt x="25747" y="-4435"/>
                  <a:pt x="29885" y="-4852"/>
                  <a:pt x="33010" y="-2768"/>
                </a:cubicBezTo>
                <a:lnTo>
                  <a:pt x="43428" y="4167"/>
                </a:lnTo>
                <a:cubicBezTo>
                  <a:pt x="46256" y="3006"/>
                  <a:pt x="49262" y="2173"/>
                  <a:pt x="52328" y="1756"/>
                </a:cubicBezTo>
                <a:lnTo>
                  <a:pt x="57864" y="-9436"/>
                </a:lnTo>
                <a:cubicBezTo>
                  <a:pt x="59531" y="-12799"/>
                  <a:pt x="63311" y="-14496"/>
                  <a:pt x="66943" y="-13543"/>
                </a:cubicBezTo>
                <a:close/>
                <a:moveTo>
                  <a:pt x="57269" y="25003"/>
                </a:moveTo>
                <a:cubicBezTo>
                  <a:pt x="50041" y="25003"/>
                  <a:pt x="44172" y="30872"/>
                  <a:pt x="44172" y="38100"/>
                </a:cubicBezTo>
                <a:cubicBezTo>
                  <a:pt x="44172" y="45328"/>
                  <a:pt x="50041" y="51197"/>
                  <a:pt x="57269" y="51197"/>
                </a:cubicBezTo>
                <a:cubicBezTo>
                  <a:pt x="64497" y="51197"/>
                  <a:pt x="70366" y="45328"/>
                  <a:pt x="70366" y="38100"/>
                </a:cubicBezTo>
                <a:cubicBezTo>
                  <a:pt x="70366" y="30872"/>
                  <a:pt x="64497" y="25003"/>
                  <a:pt x="57269" y="25003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9" name="Text 17"/>
          <p:cNvSpPr/>
          <p:nvPr/>
        </p:nvSpPr>
        <p:spPr>
          <a:xfrm>
            <a:off x="1114425" y="3800475"/>
            <a:ext cx="537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Consumers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14425" y="3990975"/>
            <a:ext cx="5362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 workers, retrieval workers, LLM workers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4710113"/>
            <a:ext cx="6191250" cy="1762125"/>
          </a:xfrm>
          <a:custGeom>
            <a:avLst/>
            <a:gdLst/>
            <a:ahLst/>
            <a:cxnLst/>
            <a:rect l="l" t="t" r="r" b="b"/>
            <a:pathLst>
              <a:path w="6191250" h="1762125">
                <a:moveTo>
                  <a:pt x="114291" y="0"/>
                </a:moveTo>
                <a:lnTo>
                  <a:pt x="6076959" y="0"/>
                </a:lnTo>
                <a:cubicBezTo>
                  <a:pt x="6140080" y="0"/>
                  <a:pt x="6191250" y="51170"/>
                  <a:pt x="6191250" y="114291"/>
                </a:cubicBezTo>
                <a:lnTo>
                  <a:pt x="6191250" y="1647834"/>
                </a:lnTo>
                <a:cubicBezTo>
                  <a:pt x="6191250" y="1710955"/>
                  <a:pt x="6140080" y="1762125"/>
                  <a:pt x="6076959" y="1762125"/>
                </a:cubicBezTo>
                <a:lnTo>
                  <a:pt x="114291" y="1762125"/>
                </a:lnTo>
                <a:cubicBezTo>
                  <a:pt x="51170" y="1762125"/>
                  <a:pt x="0" y="1710955"/>
                  <a:pt x="0" y="1647834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42925" y="4867275"/>
            <a:ext cx="595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Consumer Group Features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7688" y="5214938"/>
            <a:ext cx="2895600" cy="504825"/>
          </a:xfrm>
          <a:custGeom>
            <a:avLst/>
            <a:gdLst/>
            <a:ahLst/>
            <a:cxnLst/>
            <a:rect l="l" t="t" r="r" b="b"/>
            <a:pathLst>
              <a:path w="2895600" h="504825">
                <a:moveTo>
                  <a:pt x="76198" y="0"/>
                </a:moveTo>
                <a:lnTo>
                  <a:pt x="2819402" y="0"/>
                </a:lnTo>
                <a:cubicBezTo>
                  <a:pt x="2861485" y="0"/>
                  <a:pt x="2895600" y="34115"/>
                  <a:pt x="2895600" y="76198"/>
                </a:cubicBezTo>
                <a:lnTo>
                  <a:pt x="2895600" y="428627"/>
                </a:lnTo>
                <a:cubicBezTo>
                  <a:pt x="2895600" y="470710"/>
                  <a:pt x="2861485" y="504825"/>
                  <a:pt x="2819402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28650" y="529590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Parallel Processing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28650" y="548640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workers per group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525143" y="5214938"/>
            <a:ext cx="2895600" cy="504825"/>
          </a:xfrm>
          <a:custGeom>
            <a:avLst/>
            <a:gdLst/>
            <a:ahLst/>
            <a:cxnLst/>
            <a:rect l="l" t="t" r="r" b="b"/>
            <a:pathLst>
              <a:path w="2895600" h="504825">
                <a:moveTo>
                  <a:pt x="76198" y="0"/>
                </a:moveTo>
                <a:lnTo>
                  <a:pt x="2819402" y="0"/>
                </a:lnTo>
                <a:cubicBezTo>
                  <a:pt x="2861485" y="0"/>
                  <a:pt x="2895600" y="34115"/>
                  <a:pt x="2895600" y="76198"/>
                </a:cubicBezTo>
                <a:lnTo>
                  <a:pt x="2895600" y="428627"/>
                </a:lnTo>
                <a:cubicBezTo>
                  <a:pt x="2895600" y="470710"/>
                  <a:pt x="2861485" y="504825"/>
                  <a:pt x="2819402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3606105" y="529590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 Load Balancing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606105" y="548640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Messages distributed evenly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7688" y="5805488"/>
            <a:ext cx="2895600" cy="504825"/>
          </a:xfrm>
          <a:custGeom>
            <a:avLst/>
            <a:gdLst/>
            <a:ahLst/>
            <a:cxnLst/>
            <a:rect l="l" t="t" r="r" b="b"/>
            <a:pathLst>
              <a:path w="2895600" h="504825">
                <a:moveTo>
                  <a:pt x="76198" y="0"/>
                </a:moveTo>
                <a:lnTo>
                  <a:pt x="2819402" y="0"/>
                </a:lnTo>
                <a:cubicBezTo>
                  <a:pt x="2861485" y="0"/>
                  <a:pt x="2895600" y="34115"/>
                  <a:pt x="2895600" y="76198"/>
                </a:cubicBezTo>
                <a:lnTo>
                  <a:pt x="2895600" y="428627"/>
                </a:lnTo>
                <a:cubicBezTo>
                  <a:pt x="2895600" y="470710"/>
                  <a:pt x="2861485" y="504825"/>
                  <a:pt x="2819402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628650" y="588645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Dead Letter Queue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28650" y="607695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Failed messages after retries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525143" y="5805488"/>
            <a:ext cx="2895600" cy="504825"/>
          </a:xfrm>
          <a:custGeom>
            <a:avLst/>
            <a:gdLst/>
            <a:ahLst/>
            <a:cxnLst/>
            <a:rect l="l" t="t" r="r" b="b"/>
            <a:pathLst>
              <a:path w="2895600" h="504825">
                <a:moveTo>
                  <a:pt x="76198" y="0"/>
                </a:moveTo>
                <a:lnTo>
                  <a:pt x="2819402" y="0"/>
                </a:lnTo>
                <a:cubicBezTo>
                  <a:pt x="2861485" y="0"/>
                  <a:pt x="2895600" y="34115"/>
                  <a:pt x="2895600" y="76198"/>
                </a:cubicBezTo>
                <a:lnTo>
                  <a:pt x="2895600" y="428627"/>
                </a:lnTo>
                <a:cubicBezTo>
                  <a:pt x="2895600" y="470710"/>
                  <a:pt x="2861485" y="504825"/>
                  <a:pt x="2819402" y="504825"/>
                </a:cubicBezTo>
                <a:lnTo>
                  <a:pt x="76198" y="504825"/>
                </a:lnTo>
                <a:cubicBezTo>
                  <a:pt x="34115" y="504825"/>
                  <a:pt x="0" y="470710"/>
                  <a:pt x="0" y="42862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3606105" y="588645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Message Ack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606105" y="6076950"/>
            <a:ext cx="2790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Exactly-once processing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740872" y="1490663"/>
            <a:ext cx="5067300" cy="2200275"/>
          </a:xfrm>
          <a:custGeom>
            <a:avLst/>
            <a:gdLst/>
            <a:ahLst/>
            <a:cxnLst/>
            <a:rect l="l" t="t" r="r" b="b"/>
            <a:pathLst>
              <a:path w="5067300" h="2200275">
                <a:moveTo>
                  <a:pt x="114304" y="0"/>
                </a:moveTo>
                <a:lnTo>
                  <a:pt x="4952996" y="0"/>
                </a:lnTo>
                <a:cubicBezTo>
                  <a:pt x="5016124" y="0"/>
                  <a:pt x="5067300" y="51176"/>
                  <a:pt x="5067300" y="114304"/>
                </a:cubicBezTo>
                <a:lnTo>
                  <a:pt x="5067300" y="2085971"/>
                </a:lnTo>
                <a:cubicBezTo>
                  <a:pt x="5067300" y="2149099"/>
                  <a:pt x="5016124" y="2200275"/>
                  <a:pt x="4952996" y="2200275"/>
                </a:cubicBezTo>
                <a:lnTo>
                  <a:pt x="114304" y="2200275"/>
                </a:lnTo>
                <a:cubicBezTo>
                  <a:pt x="51176" y="2200275"/>
                  <a:pt x="0" y="2149099"/>
                  <a:pt x="0" y="2085971"/>
                </a:cubicBezTo>
                <a:lnTo>
                  <a:pt x="0" y="114304"/>
                </a:lnTo>
                <a:cubicBezTo>
                  <a:pt x="0" y="51176"/>
                  <a:pt x="51176" y="0"/>
                  <a:pt x="114304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898035" y="1647825"/>
            <a:ext cx="482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Backpressure Handling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98035" y="1990725"/>
            <a:ext cx="481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Queue as Buffer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98035" y="2219325"/>
            <a:ext cx="481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During traffic spikes, queue absorbs excess load instead of overwhelming downstream services.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902797" y="2524125"/>
            <a:ext cx="4743450" cy="1000125"/>
          </a:xfrm>
          <a:custGeom>
            <a:avLst/>
            <a:gdLst/>
            <a:ahLst/>
            <a:cxnLst/>
            <a:rect l="l" t="t" r="r" b="b"/>
            <a:pathLst>
              <a:path w="4743450" h="1000125">
                <a:moveTo>
                  <a:pt x="76200" y="0"/>
                </a:moveTo>
                <a:lnTo>
                  <a:pt x="4667250" y="0"/>
                </a:lnTo>
                <a:cubicBezTo>
                  <a:pt x="4709334" y="0"/>
                  <a:pt x="4743450" y="34116"/>
                  <a:pt x="4743450" y="76200"/>
                </a:cubicBezTo>
                <a:lnTo>
                  <a:pt x="4743450" y="923925"/>
                </a:lnTo>
                <a:cubicBezTo>
                  <a:pt x="4743450" y="966009"/>
                  <a:pt x="4709334" y="1000125"/>
                  <a:pt x="4667250" y="1000125"/>
                </a:cubicBezTo>
                <a:lnTo>
                  <a:pt x="76200" y="1000125"/>
                </a:lnTo>
                <a:cubicBezTo>
                  <a:pt x="34116" y="1000125"/>
                  <a:pt x="0" y="966009"/>
                  <a:pt x="0" y="9239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7021860" y="2643188"/>
            <a:ext cx="4562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 Metrics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021860" y="2871788"/>
            <a:ext cx="704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Queue depth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927556" y="2871788"/>
            <a:ext cx="657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 &gt; 1000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21860" y="3062288"/>
            <a:ext cx="7334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Consumer lag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074450" y="3062288"/>
            <a:ext cx="5048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 &gt; 5s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21860" y="3252788"/>
            <a:ext cx="8096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rate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915352" y="3252788"/>
            <a:ext cx="666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 trigger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740872" y="3810000"/>
            <a:ext cx="5067300" cy="2114550"/>
          </a:xfrm>
          <a:custGeom>
            <a:avLst/>
            <a:gdLst/>
            <a:ahLst/>
            <a:cxnLst/>
            <a:rect l="l" t="t" r="r" b="b"/>
            <a:pathLst>
              <a:path w="5067300" h="2114550">
                <a:moveTo>
                  <a:pt x="114291" y="0"/>
                </a:moveTo>
                <a:lnTo>
                  <a:pt x="4953009" y="0"/>
                </a:lnTo>
                <a:cubicBezTo>
                  <a:pt x="5016130" y="0"/>
                  <a:pt x="5067300" y="51170"/>
                  <a:pt x="5067300" y="114291"/>
                </a:cubicBezTo>
                <a:lnTo>
                  <a:pt x="5067300" y="2000259"/>
                </a:lnTo>
                <a:cubicBezTo>
                  <a:pt x="5067300" y="2063380"/>
                  <a:pt x="5016130" y="2114550"/>
                  <a:pt x="495300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6898035" y="3967163"/>
            <a:ext cx="482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Redis Streams vs Kafka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898035" y="436721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0" name="Text 48"/>
          <p:cNvSpPr/>
          <p:nvPr/>
        </p:nvSpPr>
        <p:spPr>
          <a:xfrm>
            <a:off x="7050435" y="4310063"/>
            <a:ext cx="2266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Redis Streams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050435" y="4500563"/>
            <a:ext cx="22574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Lightweight, low latency, ideal for &lt;1M msg/s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898035" y="478631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53" name="Text 51"/>
          <p:cNvSpPr/>
          <p:nvPr/>
        </p:nvSpPr>
        <p:spPr>
          <a:xfrm>
            <a:off x="7050435" y="4729163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Apache Kafka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050435" y="4919663"/>
            <a:ext cx="2228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throughput, durable, &gt;1M msg/s, replay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902797" y="5191125"/>
            <a:ext cx="4743450" cy="314325"/>
          </a:xfrm>
          <a:custGeom>
            <a:avLst/>
            <a:gdLst/>
            <a:ahLst/>
            <a:cxnLst/>
            <a:rect l="l" t="t" r="r" b="b"/>
            <a:pathLst>
              <a:path w="4743450" h="314325">
                <a:moveTo>
                  <a:pt x="76199" y="0"/>
                </a:moveTo>
                <a:lnTo>
                  <a:pt x="4667251" y="0"/>
                </a:lnTo>
                <a:cubicBezTo>
                  <a:pt x="4709335" y="0"/>
                  <a:pt x="4743450" y="34115"/>
                  <a:pt x="4743450" y="76199"/>
                </a:cubicBezTo>
                <a:lnTo>
                  <a:pt x="4743450" y="238126"/>
                </a:lnTo>
                <a:cubicBezTo>
                  <a:pt x="4743450" y="280210"/>
                  <a:pt x="4709335" y="314325"/>
                  <a:pt x="4667251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7005191" y="5281613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7" name="Text 55"/>
          <p:cNvSpPr/>
          <p:nvPr/>
        </p:nvSpPr>
        <p:spPr>
          <a:xfrm>
            <a:off x="7155210" y="5272088"/>
            <a:ext cx="4467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Recommendation: Redis Streams for RAG pipelines up to 1000 concurrent requests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740872" y="6043613"/>
            <a:ext cx="5067300" cy="428625"/>
          </a:xfrm>
          <a:custGeom>
            <a:avLst/>
            <a:gdLst/>
            <a:ahLst/>
            <a:cxnLst/>
            <a:rect l="l" t="t" r="r" b="b"/>
            <a:pathLst>
              <a:path w="5067300" h="428625">
                <a:moveTo>
                  <a:pt x="114301" y="0"/>
                </a:moveTo>
                <a:lnTo>
                  <a:pt x="4952999" y="0"/>
                </a:lnTo>
                <a:cubicBezTo>
                  <a:pt x="5016126" y="0"/>
                  <a:pt x="5067300" y="51174"/>
                  <a:pt x="5067300" y="114301"/>
                </a:cubicBezTo>
                <a:lnTo>
                  <a:pt x="5067300" y="314324"/>
                </a:lnTo>
                <a:cubicBezTo>
                  <a:pt x="5067300" y="377451"/>
                  <a:pt x="5016126" y="428625"/>
                  <a:pt x="4952999" y="428625"/>
                </a:cubicBezTo>
                <a:lnTo>
                  <a:pt x="114301" y="428625"/>
                </a:lnTo>
                <a:cubicBezTo>
                  <a:pt x="51174" y="428625"/>
                  <a:pt x="0" y="377451"/>
                  <a:pt x="0" y="314324"/>
                </a:cubicBezTo>
                <a:lnTo>
                  <a:pt x="0" y="114301"/>
                </a:lnTo>
                <a:cubicBezTo>
                  <a:pt x="0" y="51174"/>
                  <a:pt x="51174" y="0"/>
                  <a:pt x="114301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6878985" y="61912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66675" y="35421"/>
                </a:moveTo>
                <a:cubicBezTo>
                  <a:pt x="70139" y="35421"/>
                  <a:pt x="72926" y="38208"/>
                  <a:pt x="72926" y="41672"/>
                </a:cubicBezTo>
                <a:lnTo>
                  <a:pt x="72926" y="70842"/>
                </a:lnTo>
                <a:cubicBezTo>
                  <a:pt x="72926" y="74306"/>
                  <a:pt x="70139" y="77093"/>
                  <a:pt x="66675" y="77093"/>
                </a:cubicBezTo>
                <a:cubicBezTo>
                  <a:pt x="63211" y="77093"/>
                  <a:pt x="60424" y="74306"/>
                  <a:pt x="60424" y="70842"/>
                </a:cubicBezTo>
                <a:lnTo>
                  <a:pt x="60424" y="41672"/>
                </a:lnTo>
                <a:cubicBezTo>
                  <a:pt x="60424" y="38208"/>
                  <a:pt x="63211" y="35421"/>
                  <a:pt x="66675" y="35421"/>
                </a:cubicBezTo>
                <a:close/>
                <a:moveTo>
                  <a:pt x="59721" y="91678"/>
                </a:moveTo>
                <a:cubicBezTo>
                  <a:pt x="59563" y="89097"/>
                  <a:pt x="60850" y="86641"/>
                  <a:pt x="63063" y="85303"/>
                </a:cubicBezTo>
                <a:cubicBezTo>
                  <a:pt x="65276" y="83964"/>
                  <a:pt x="68048" y="83964"/>
                  <a:pt x="70261" y="85303"/>
                </a:cubicBezTo>
                <a:cubicBezTo>
                  <a:pt x="72474" y="86641"/>
                  <a:pt x="73761" y="89097"/>
                  <a:pt x="73603" y="91678"/>
                </a:cubicBezTo>
                <a:cubicBezTo>
                  <a:pt x="73761" y="94259"/>
                  <a:pt x="72474" y="96715"/>
                  <a:pt x="70261" y="98054"/>
                </a:cubicBezTo>
                <a:cubicBezTo>
                  <a:pt x="68048" y="99392"/>
                  <a:pt x="65276" y="99392"/>
                  <a:pt x="63063" y="98054"/>
                </a:cubicBezTo>
                <a:cubicBezTo>
                  <a:pt x="60850" y="96715"/>
                  <a:pt x="59563" y="94259"/>
                  <a:pt x="59721" y="91678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0" name="Text 58"/>
          <p:cNvSpPr/>
          <p:nvPr/>
        </p:nvSpPr>
        <p:spPr>
          <a:xfrm>
            <a:off x="7088535" y="6162675"/>
            <a:ext cx="4667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Idempotency Required: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Consumers must handle duplicate messages gracefully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650" y="344650"/>
            <a:ext cx="11563013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spc="95" kern="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RESILIENCE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650" y="585905"/>
            <a:ext cx="11657792" cy="344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42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Resilience &amp; Fault Tolerance Patterns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4650" y="999486"/>
            <a:ext cx="11580246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Layered failure recovery: retry, circuit breaker, fallback, bulkhead, and timeout strategies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8958" y="1348444"/>
            <a:ext cx="5678112" cy="1611240"/>
          </a:xfrm>
          <a:custGeom>
            <a:avLst/>
            <a:gdLst/>
            <a:ahLst/>
            <a:cxnLst/>
            <a:rect l="l" t="t" r="r" b="b"/>
            <a:pathLst>
              <a:path w="5678112" h="1611240">
                <a:moveTo>
                  <a:pt x="103393" y="0"/>
                </a:moveTo>
                <a:lnTo>
                  <a:pt x="5574718" y="0"/>
                </a:lnTo>
                <a:cubicBezTo>
                  <a:pt x="5631821" y="0"/>
                  <a:pt x="5678112" y="46291"/>
                  <a:pt x="5678112" y="103393"/>
                </a:cubicBezTo>
                <a:lnTo>
                  <a:pt x="5678112" y="1507846"/>
                </a:lnTo>
                <a:cubicBezTo>
                  <a:pt x="5678112" y="1564949"/>
                  <a:pt x="5631821" y="1611240"/>
                  <a:pt x="5574718" y="1611240"/>
                </a:cubicBezTo>
                <a:lnTo>
                  <a:pt x="103393" y="1611240"/>
                </a:lnTo>
                <a:cubicBezTo>
                  <a:pt x="46291" y="1611240"/>
                  <a:pt x="0" y="1564949"/>
                  <a:pt x="0" y="1507846"/>
                </a:cubicBezTo>
                <a:lnTo>
                  <a:pt x="0" y="103393"/>
                </a:lnTo>
                <a:cubicBezTo>
                  <a:pt x="0" y="46329"/>
                  <a:pt x="46329" y="0"/>
                  <a:pt x="103393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2667" y="1533693"/>
            <a:ext cx="155093" cy="155093"/>
          </a:xfrm>
          <a:custGeom>
            <a:avLst/>
            <a:gdLst/>
            <a:ahLst/>
            <a:cxnLst/>
            <a:rect l="l" t="t" r="r" b="b"/>
            <a:pathLst>
              <a:path w="155093" h="155093">
                <a:moveTo>
                  <a:pt x="132283" y="22628"/>
                </a:moveTo>
                <a:lnTo>
                  <a:pt x="135706" y="25869"/>
                </a:lnTo>
                <a:lnTo>
                  <a:pt x="135706" y="9693"/>
                </a:lnTo>
                <a:cubicBezTo>
                  <a:pt x="135706" y="4332"/>
                  <a:pt x="140038" y="0"/>
                  <a:pt x="145399" y="0"/>
                </a:cubicBezTo>
                <a:cubicBezTo>
                  <a:pt x="150761" y="0"/>
                  <a:pt x="155093" y="4332"/>
                  <a:pt x="155093" y="9693"/>
                </a:cubicBezTo>
                <a:lnTo>
                  <a:pt x="155093" y="48466"/>
                </a:lnTo>
                <a:cubicBezTo>
                  <a:pt x="155093" y="53828"/>
                  <a:pt x="150761" y="58160"/>
                  <a:pt x="145399" y="58160"/>
                </a:cubicBezTo>
                <a:lnTo>
                  <a:pt x="106626" y="58160"/>
                </a:lnTo>
                <a:cubicBezTo>
                  <a:pt x="101265" y="58160"/>
                  <a:pt x="96933" y="53828"/>
                  <a:pt x="96933" y="48466"/>
                </a:cubicBezTo>
                <a:cubicBezTo>
                  <a:pt x="96933" y="43105"/>
                  <a:pt x="101265" y="38773"/>
                  <a:pt x="106626" y="38773"/>
                </a:cubicBezTo>
                <a:lnTo>
                  <a:pt x="121136" y="38773"/>
                </a:lnTo>
                <a:lnTo>
                  <a:pt x="118834" y="36592"/>
                </a:lnTo>
                <a:cubicBezTo>
                  <a:pt x="118773" y="36532"/>
                  <a:pt x="118712" y="36471"/>
                  <a:pt x="118652" y="36410"/>
                </a:cubicBezTo>
                <a:cubicBezTo>
                  <a:pt x="95933" y="13692"/>
                  <a:pt x="59129" y="13692"/>
                  <a:pt x="36410" y="36410"/>
                </a:cubicBezTo>
                <a:cubicBezTo>
                  <a:pt x="13692" y="59129"/>
                  <a:pt x="13692" y="95933"/>
                  <a:pt x="36410" y="118652"/>
                </a:cubicBezTo>
                <a:cubicBezTo>
                  <a:pt x="59129" y="141371"/>
                  <a:pt x="95933" y="141371"/>
                  <a:pt x="118652" y="118652"/>
                </a:cubicBezTo>
                <a:cubicBezTo>
                  <a:pt x="121136" y="116168"/>
                  <a:pt x="123347" y="113533"/>
                  <a:pt x="125286" y="110746"/>
                </a:cubicBezTo>
                <a:cubicBezTo>
                  <a:pt x="128345" y="106354"/>
                  <a:pt x="134403" y="105293"/>
                  <a:pt x="138796" y="108353"/>
                </a:cubicBezTo>
                <a:cubicBezTo>
                  <a:pt x="143188" y="111412"/>
                  <a:pt x="144248" y="117471"/>
                  <a:pt x="141189" y="121863"/>
                </a:cubicBezTo>
                <a:cubicBezTo>
                  <a:pt x="138614" y="125558"/>
                  <a:pt x="135676" y="129072"/>
                  <a:pt x="132374" y="132374"/>
                </a:cubicBezTo>
                <a:cubicBezTo>
                  <a:pt x="102082" y="162665"/>
                  <a:pt x="52980" y="162665"/>
                  <a:pt x="22719" y="132374"/>
                </a:cubicBezTo>
                <a:cubicBezTo>
                  <a:pt x="-7543" y="102082"/>
                  <a:pt x="-7573" y="53010"/>
                  <a:pt x="22719" y="22719"/>
                </a:cubicBezTo>
                <a:cubicBezTo>
                  <a:pt x="52980" y="-7543"/>
                  <a:pt x="101992" y="-7573"/>
                  <a:pt x="132283" y="22628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Text 5"/>
          <p:cNvSpPr/>
          <p:nvPr/>
        </p:nvSpPr>
        <p:spPr>
          <a:xfrm>
            <a:off x="689300" y="1490612"/>
            <a:ext cx="527314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Retry with Exponential Backoff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5435" y="1839570"/>
            <a:ext cx="5385159" cy="766847"/>
          </a:xfrm>
          <a:custGeom>
            <a:avLst/>
            <a:gdLst/>
            <a:ahLst/>
            <a:cxnLst/>
            <a:rect l="l" t="t" r="r" b="b"/>
            <a:pathLst>
              <a:path w="5385159" h="766847">
                <a:moveTo>
                  <a:pt x="68932" y="0"/>
                </a:moveTo>
                <a:lnTo>
                  <a:pt x="5316227" y="0"/>
                </a:lnTo>
                <a:cubicBezTo>
                  <a:pt x="5354297" y="0"/>
                  <a:pt x="5385159" y="30862"/>
                  <a:pt x="5385159" y="68932"/>
                </a:cubicBezTo>
                <a:lnTo>
                  <a:pt x="5385159" y="697915"/>
                </a:lnTo>
                <a:cubicBezTo>
                  <a:pt x="5385159" y="735985"/>
                  <a:pt x="5354297" y="766847"/>
                  <a:pt x="5316227" y="766847"/>
                </a:cubicBezTo>
                <a:lnTo>
                  <a:pt x="68932" y="766847"/>
                </a:lnTo>
                <a:cubicBezTo>
                  <a:pt x="30887" y="766847"/>
                  <a:pt x="0" y="735959"/>
                  <a:pt x="0" y="697915"/>
                </a:cubicBezTo>
                <a:lnTo>
                  <a:pt x="0" y="68932"/>
                </a:lnTo>
                <a:cubicBezTo>
                  <a:pt x="0" y="30887"/>
                  <a:pt x="30887" y="0"/>
                  <a:pt x="689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ECDC4">
                <a:alpha val="20000"/>
              </a:srgbClr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03138" y="1947273"/>
            <a:ext cx="5230066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3138" y="2154064"/>
            <a:ext cx="577289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retries: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2980955" y="2154064"/>
            <a:ext cx="224023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2-3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220460" y="2154064"/>
            <a:ext cx="5859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Initial delay: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484650" y="2154064"/>
            <a:ext cx="336034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200ms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3138" y="2360854"/>
            <a:ext cx="689300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Backoff factor: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037768" y="2360854"/>
            <a:ext cx="163709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2×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220460" y="2360854"/>
            <a:ext cx="284336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Jitter: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27836" y="2360854"/>
            <a:ext cx="396348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±400ms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4051" y="2688271"/>
            <a:ext cx="103395" cy="103395"/>
          </a:xfrm>
          <a:custGeom>
            <a:avLst/>
            <a:gdLst/>
            <a:ahLst/>
            <a:cxnLst/>
            <a:rect l="l" t="t" r="r" b="b"/>
            <a:pathLst>
              <a:path w="103395" h="103395">
                <a:moveTo>
                  <a:pt x="51698" y="103395"/>
                </a:moveTo>
                <a:cubicBezTo>
                  <a:pt x="80230" y="103395"/>
                  <a:pt x="103395" y="80230"/>
                  <a:pt x="103395" y="51698"/>
                </a:cubicBezTo>
                <a:cubicBezTo>
                  <a:pt x="103395" y="23165"/>
                  <a:pt x="80230" y="0"/>
                  <a:pt x="51698" y="0"/>
                </a:cubicBezTo>
                <a:cubicBezTo>
                  <a:pt x="23165" y="0"/>
                  <a:pt x="0" y="23165"/>
                  <a:pt x="0" y="51698"/>
                </a:cubicBezTo>
                <a:cubicBezTo>
                  <a:pt x="0" y="80230"/>
                  <a:pt x="23165" y="103395"/>
                  <a:pt x="51698" y="103395"/>
                </a:cubicBezTo>
                <a:close/>
                <a:moveTo>
                  <a:pt x="45235" y="32311"/>
                </a:moveTo>
                <a:cubicBezTo>
                  <a:pt x="45235" y="28744"/>
                  <a:pt x="48131" y="25849"/>
                  <a:pt x="51698" y="25849"/>
                </a:cubicBezTo>
                <a:cubicBezTo>
                  <a:pt x="55264" y="25849"/>
                  <a:pt x="58160" y="28744"/>
                  <a:pt x="58160" y="32311"/>
                </a:cubicBezTo>
                <a:cubicBezTo>
                  <a:pt x="58160" y="35878"/>
                  <a:pt x="55264" y="38773"/>
                  <a:pt x="51698" y="38773"/>
                </a:cubicBezTo>
                <a:cubicBezTo>
                  <a:pt x="48131" y="38773"/>
                  <a:pt x="45235" y="35878"/>
                  <a:pt x="45235" y="32311"/>
                </a:cubicBezTo>
                <a:close/>
                <a:moveTo>
                  <a:pt x="43620" y="45235"/>
                </a:moveTo>
                <a:lnTo>
                  <a:pt x="53313" y="45235"/>
                </a:lnTo>
                <a:cubicBezTo>
                  <a:pt x="55999" y="45235"/>
                  <a:pt x="58160" y="47396"/>
                  <a:pt x="58160" y="50082"/>
                </a:cubicBezTo>
                <a:lnTo>
                  <a:pt x="58160" y="67853"/>
                </a:lnTo>
                <a:lnTo>
                  <a:pt x="59775" y="67853"/>
                </a:lnTo>
                <a:cubicBezTo>
                  <a:pt x="62461" y="67853"/>
                  <a:pt x="64622" y="70014"/>
                  <a:pt x="64622" y="72700"/>
                </a:cubicBezTo>
                <a:cubicBezTo>
                  <a:pt x="64622" y="75385"/>
                  <a:pt x="62461" y="77546"/>
                  <a:pt x="59775" y="77546"/>
                </a:cubicBezTo>
                <a:lnTo>
                  <a:pt x="43620" y="77546"/>
                </a:lnTo>
                <a:cubicBezTo>
                  <a:pt x="40934" y="77546"/>
                  <a:pt x="38773" y="75385"/>
                  <a:pt x="38773" y="72700"/>
                </a:cubicBezTo>
                <a:cubicBezTo>
                  <a:pt x="38773" y="70014"/>
                  <a:pt x="40934" y="67853"/>
                  <a:pt x="43620" y="67853"/>
                </a:cubicBezTo>
                <a:lnTo>
                  <a:pt x="48466" y="67853"/>
                </a:lnTo>
                <a:lnTo>
                  <a:pt x="48466" y="54929"/>
                </a:lnTo>
                <a:lnTo>
                  <a:pt x="43620" y="54929"/>
                </a:lnTo>
                <a:cubicBezTo>
                  <a:pt x="40934" y="54929"/>
                  <a:pt x="38773" y="52768"/>
                  <a:pt x="38773" y="50082"/>
                </a:cubicBezTo>
                <a:cubicBezTo>
                  <a:pt x="38773" y="47396"/>
                  <a:pt x="40934" y="45235"/>
                  <a:pt x="43620" y="45235"/>
                </a:cubicBezTo>
                <a:close/>
              </a:path>
            </a:pathLst>
          </a:custGeom>
          <a:solidFill>
            <a:srgbClr val="E8E8E8">
              <a:alpha val="60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643753" y="2679655"/>
            <a:ext cx="5292846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Jitter prevents synchronized retry storms across clients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48958" y="3071695"/>
            <a:ext cx="5678112" cy="2042052"/>
          </a:xfrm>
          <a:custGeom>
            <a:avLst/>
            <a:gdLst/>
            <a:ahLst/>
            <a:cxnLst/>
            <a:rect l="l" t="t" r="r" b="b"/>
            <a:pathLst>
              <a:path w="5678112" h="2042052">
                <a:moveTo>
                  <a:pt x="103389" y="0"/>
                </a:moveTo>
                <a:lnTo>
                  <a:pt x="5574723" y="0"/>
                </a:lnTo>
                <a:cubicBezTo>
                  <a:pt x="5631823" y="0"/>
                  <a:pt x="5678112" y="46289"/>
                  <a:pt x="5678112" y="103389"/>
                </a:cubicBezTo>
                <a:lnTo>
                  <a:pt x="5678112" y="1938663"/>
                </a:lnTo>
                <a:cubicBezTo>
                  <a:pt x="5678112" y="1995763"/>
                  <a:pt x="5631823" y="2042052"/>
                  <a:pt x="5574723" y="2042052"/>
                </a:cubicBezTo>
                <a:lnTo>
                  <a:pt x="103389" y="2042052"/>
                </a:lnTo>
                <a:cubicBezTo>
                  <a:pt x="46289" y="2042052"/>
                  <a:pt x="0" y="1995763"/>
                  <a:pt x="0" y="1938663"/>
                </a:cubicBezTo>
                <a:lnTo>
                  <a:pt x="0" y="103389"/>
                </a:lnTo>
                <a:cubicBezTo>
                  <a:pt x="0" y="46327"/>
                  <a:pt x="46327" y="0"/>
                  <a:pt x="103389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12667" y="3256944"/>
            <a:ext cx="155093" cy="155093"/>
          </a:xfrm>
          <a:custGeom>
            <a:avLst/>
            <a:gdLst/>
            <a:ahLst/>
            <a:cxnLst/>
            <a:rect l="l" t="t" r="r" b="b"/>
            <a:pathLst>
              <a:path w="155093" h="155093">
                <a:moveTo>
                  <a:pt x="77546" y="0"/>
                </a:moveTo>
                <a:cubicBezTo>
                  <a:pt x="78940" y="0"/>
                  <a:pt x="80333" y="303"/>
                  <a:pt x="81605" y="878"/>
                </a:cubicBezTo>
                <a:lnTo>
                  <a:pt x="138675" y="25081"/>
                </a:lnTo>
                <a:cubicBezTo>
                  <a:pt x="145339" y="27898"/>
                  <a:pt x="150307" y="34472"/>
                  <a:pt x="150276" y="42408"/>
                </a:cubicBezTo>
                <a:cubicBezTo>
                  <a:pt x="150125" y="72457"/>
                  <a:pt x="137766" y="127436"/>
                  <a:pt x="85574" y="152427"/>
                </a:cubicBezTo>
                <a:cubicBezTo>
                  <a:pt x="80515" y="154850"/>
                  <a:pt x="74638" y="154850"/>
                  <a:pt x="69580" y="152427"/>
                </a:cubicBezTo>
                <a:cubicBezTo>
                  <a:pt x="17357" y="127436"/>
                  <a:pt x="5028" y="72457"/>
                  <a:pt x="4877" y="42408"/>
                </a:cubicBezTo>
                <a:cubicBezTo>
                  <a:pt x="4847" y="34472"/>
                  <a:pt x="9814" y="27898"/>
                  <a:pt x="16479" y="25081"/>
                </a:cubicBezTo>
                <a:lnTo>
                  <a:pt x="73518" y="878"/>
                </a:lnTo>
                <a:cubicBezTo>
                  <a:pt x="74790" y="303"/>
                  <a:pt x="76153" y="0"/>
                  <a:pt x="77546" y="0"/>
                </a:cubicBezTo>
                <a:close/>
                <a:moveTo>
                  <a:pt x="77546" y="20235"/>
                </a:moveTo>
                <a:lnTo>
                  <a:pt x="77546" y="134767"/>
                </a:lnTo>
                <a:cubicBezTo>
                  <a:pt x="119349" y="114532"/>
                  <a:pt x="130587" y="69701"/>
                  <a:pt x="130859" y="42863"/>
                </a:cubicBezTo>
                <a:lnTo>
                  <a:pt x="77546" y="20265"/>
                </a:lnTo>
                <a:lnTo>
                  <a:pt x="77546" y="20265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2" name="Text 20"/>
          <p:cNvSpPr/>
          <p:nvPr/>
        </p:nvSpPr>
        <p:spPr>
          <a:xfrm>
            <a:off x="689300" y="3213863"/>
            <a:ext cx="527314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Circuit Breaker Pattern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95435" y="3562821"/>
            <a:ext cx="1740483" cy="456661"/>
          </a:xfrm>
          <a:custGeom>
            <a:avLst/>
            <a:gdLst/>
            <a:ahLst/>
            <a:cxnLst/>
            <a:rect l="l" t="t" r="r" b="b"/>
            <a:pathLst>
              <a:path w="1740483" h="456661">
                <a:moveTo>
                  <a:pt x="68928" y="0"/>
                </a:moveTo>
                <a:lnTo>
                  <a:pt x="1671555" y="0"/>
                </a:lnTo>
                <a:cubicBezTo>
                  <a:pt x="1709623" y="0"/>
                  <a:pt x="1740483" y="30860"/>
                  <a:pt x="1740483" y="68928"/>
                </a:cubicBezTo>
                <a:lnTo>
                  <a:pt x="1740483" y="387733"/>
                </a:lnTo>
                <a:cubicBezTo>
                  <a:pt x="1740483" y="425776"/>
                  <a:pt x="1709598" y="456661"/>
                  <a:pt x="1671555" y="456661"/>
                </a:cubicBezTo>
                <a:lnTo>
                  <a:pt x="68928" y="456661"/>
                </a:lnTo>
                <a:cubicBezTo>
                  <a:pt x="30860" y="456661"/>
                  <a:pt x="0" y="425801"/>
                  <a:pt x="0" y="387733"/>
                </a:cubicBezTo>
                <a:lnTo>
                  <a:pt x="0" y="68928"/>
                </a:lnTo>
                <a:cubicBezTo>
                  <a:pt x="0" y="30886"/>
                  <a:pt x="30886" y="0"/>
                  <a:pt x="68928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12700">
            <a:solidFill>
              <a:srgbClr val="4ECDC4">
                <a:alpha val="3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542824" y="3636059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CLOSED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42824" y="3808384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 operation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314945" y="3562821"/>
            <a:ext cx="1740483" cy="456661"/>
          </a:xfrm>
          <a:custGeom>
            <a:avLst/>
            <a:gdLst/>
            <a:ahLst/>
            <a:cxnLst/>
            <a:rect l="l" t="t" r="r" b="b"/>
            <a:pathLst>
              <a:path w="1740483" h="456661">
                <a:moveTo>
                  <a:pt x="68928" y="0"/>
                </a:moveTo>
                <a:lnTo>
                  <a:pt x="1671555" y="0"/>
                </a:lnTo>
                <a:cubicBezTo>
                  <a:pt x="1709623" y="0"/>
                  <a:pt x="1740483" y="30860"/>
                  <a:pt x="1740483" y="68928"/>
                </a:cubicBezTo>
                <a:lnTo>
                  <a:pt x="1740483" y="387733"/>
                </a:lnTo>
                <a:cubicBezTo>
                  <a:pt x="1740483" y="425776"/>
                  <a:pt x="1709598" y="456661"/>
                  <a:pt x="1671555" y="456661"/>
                </a:cubicBezTo>
                <a:lnTo>
                  <a:pt x="68928" y="456661"/>
                </a:lnTo>
                <a:cubicBezTo>
                  <a:pt x="30860" y="456661"/>
                  <a:pt x="0" y="425801"/>
                  <a:pt x="0" y="387733"/>
                </a:cubicBezTo>
                <a:lnTo>
                  <a:pt x="0" y="68928"/>
                </a:lnTo>
                <a:cubicBezTo>
                  <a:pt x="0" y="30886"/>
                  <a:pt x="30886" y="0"/>
                  <a:pt x="68928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12700">
            <a:solidFill>
              <a:srgbClr val="FF6B6B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2362335" y="3636059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362335" y="3808384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Requests blocked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134590" y="3562821"/>
            <a:ext cx="1740483" cy="456661"/>
          </a:xfrm>
          <a:custGeom>
            <a:avLst/>
            <a:gdLst/>
            <a:ahLst/>
            <a:cxnLst/>
            <a:rect l="l" t="t" r="r" b="b"/>
            <a:pathLst>
              <a:path w="1740483" h="456661">
                <a:moveTo>
                  <a:pt x="68928" y="0"/>
                </a:moveTo>
                <a:lnTo>
                  <a:pt x="1671555" y="0"/>
                </a:lnTo>
                <a:cubicBezTo>
                  <a:pt x="1709623" y="0"/>
                  <a:pt x="1740483" y="30860"/>
                  <a:pt x="1740483" y="68928"/>
                </a:cubicBezTo>
                <a:lnTo>
                  <a:pt x="1740483" y="387733"/>
                </a:lnTo>
                <a:cubicBezTo>
                  <a:pt x="1740483" y="425776"/>
                  <a:pt x="1709598" y="456661"/>
                  <a:pt x="1671555" y="456661"/>
                </a:cubicBezTo>
                <a:lnTo>
                  <a:pt x="68928" y="456661"/>
                </a:lnTo>
                <a:cubicBezTo>
                  <a:pt x="30860" y="456661"/>
                  <a:pt x="0" y="425801"/>
                  <a:pt x="0" y="387733"/>
                </a:cubicBezTo>
                <a:lnTo>
                  <a:pt x="0" y="68928"/>
                </a:lnTo>
                <a:cubicBezTo>
                  <a:pt x="0" y="30886"/>
                  <a:pt x="30886" y="0"/>
                  <a:pt x="68928" y="0"/>
                </a:cubicBezTo>
                <a:close/>
              </a:path>
            </a:pathLst>
          </a:custGeom>
          <a:solidFill>
            <a:srgbClr val="556677">
              <a:alpha val="20000"/>
            </a:srgbClr>
          </a:solidFill>
          <a:ln w="12700">
            <a:solidFill>
              <a:srgbClr val="556677">
                <a:alpha val="40000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4181980" y="3636059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b="1" dirty="0">
                <a:solidFill>
                  <a:srgbClr val="55667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HALF-OPEN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181980" y="3808384"/>
            <a:ext cx="1645705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Testing recovery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95435" y="4097029"/>
            <a:ext cx="5385159" cy="870242"/>
          </a:xfrm>
          <a:custGeom>
            <a:avLst/>
            <a:gdLst/>
            <a:ahLst/>
            <a:cxnLst/>
            <a:rect l="l" t="t" r="r" b="b"/>
            <a:pathLst>
              <a:path w="5385159" h="870242">
                <a:moveTo>
                  <a:pt x="68932" y="0"/>
                </a:moveTo>
                <a:lnTo>
                  <a:pt x="5316227" y="0"/>
                </a:lnTo>
                <a:cubicBezTo>
                  <a:pt x="5354297" y="0"/>
                  <a:pt x="5385159" y="30862"/>
                  <a:pt x="5385159" y="68932"/>
                </a:cubicBezTo>
                <a:lnTo>
                  <a:pt x="5385159" y="801310"/>
                </a:lnTo>
                <a:cubicBezTo>
                  <a:pt x="5385159" y="839380"/>
                  <a:pt x="5354297" y="870242"/>
                  <a:pt x="5316227" y="870242"/>
                </a:cubicBezTo>
                <a:lnTo>
                  <a:pt x="68932" y="870242"/>
                </a:lnTo>
                <a:cubicBezTo>
                  <a:pt x="30887" y="870242"/>
                  <a:pt x="0" y="839354"/>
                  <a:pt x="0" y="801310"/>
                </a:cubicBezTo>
                <a:lnTo>
                  <a:pt x="0" y="68932"/>
                </a:lnTo>
                <a:cubicBezTo>
                  <a:pt x="0" y="30887"/>
                  <a:pt x="30887" y="0"/>
                  <a:pt x="689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03138" y="4204732"/>
            <a:ext cx="5221450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Trip Conditions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03138" y="4377057"/>
            <a:ext cx="5221450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Failure rate &gt; 50% over 8 requests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3138" y="4549382"/>
            <a:ext cx="5221450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Cooldown period: 10 seconds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03138" y="4721707"/>
            <a:ext cx="5221450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Success threshold to close: 2 consecutive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48958" y="5225758"/>
            <a:ext cx="5678112" cy="2007587"/>
          </a:xfrm>
          <a:custGeom>
            <a:avLst/>
            <a:gdLst/>
            <a:ahLst/>
            <a:cxnLst/>
            <a:rect l="l" t="t" r="r" b="b"/>
            <a:pathLst>
              <a:path w="5678112" h="2007587">
                <a:moveTo>
                  <a:pt x="103391" y="0"/>
                </a:moveTo>
                <a:lnTo>
                  <a:pt x="5574721" y="0"/>
                </a:lnTo>
                <a:cubicBezTo>
                  <a:pt x="5631822" y="0"/>
                  <a:pt x="5678112" y="46290"/>
                  <a:pt x="5678112" y="103391"/>
                </a:cubicBezTo>
                <a:lnTo>
                  <a:pt x="5678112" y="1904197"/>
                </a:lnTo>
                <a:cubicBezTo>
                  <a:pt x="5678112" y="1961298"/>
                  <a:pt x="5631822" y="2007587"/>
                  <a:pt x="5574721" y="2007587"/>
                </a:cubicBezTo>
                <a:lnTo>
                  <a:pt x="103391" y="2007587"/>
                </a:lnTo>
                <a:cubicBezTo>
                  <a:pt x="46290" y="2007587"/>
                  <a:pt x="0" y="1961298"/>
                  <a:pt x="0" y="1904197"/>
                </a:cubicBezTo>
                <a:lnTo>
                  <a:pt x="0" y="103391"/>
                </a:lnTo>
                <a:cubicBezTo>
                  <a:pt x="0" y="46328"/>
                  <a:pt x="46328" y="0"/>
                  <a:pt x="103391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491127" y="5367927"/>
            <a:ext cx="5462705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Timeout Configuration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91127" y="5643647"/>
            <a:ext cx="5393775" cy="310185"/>
          </a:xfrm>
          <a:custGeom>
            <a:avLst/>
            <a:gdLst/>
            <a:ahLst/>
            <a:cxnLst/>
            <a:rect l="l" t="t" r="r" b="b"/>
            <a:pathLst>
              <a:path w="5393775" h="310185">
                <a:moveTo>
                  <a:pt x="34465" y="0"/>
                </a:moveTo>
                <a:lnTo>
                  <a:pt x="5359311" y="0"/>
                </a:lnTo>
                <a:cubicBezTo>
                  <a:pt x="5378345" y="0"/>
                  <a:pt x="5393775" y="15430"/>
                  <a:pt x="5393775" y="34465"/>
                </a:cubicBezTo>
                <a:lnTo>
                  <a:pt x="5393775" y="275720"/>
                </a:lnTo>
                <a:cubicBezTo>
                  <a:pt x="5393775" y="294755"/>
                  <a:pt x="5378345" y="310185"/>
                  <a:pt x="5359311" y="310185"/>
                </a:cubicBezTo>
                <a:lnTo>
                  <a:pt x="34465" y="310185"/>
                </a:lnTo>
                <a:cubicBezTo>
                  <a:pt x="15430" y="310185"/>
                  <a:pt x="0" y="294755"/>
                  <a:pt x="0" y="275720"/>
                </a:cubicBezTo>
                <a:lnTo>
                  <a:pt x="0" y="34465"/>
                </a:lnTo>
                <a:cubicBezTo>
                  <a:pt x="0" y="15430"/>
                  <a:pt x="15430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560057" y="5712577"/>
            <a:ext cx="853009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 API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613086" y="5712577"/>
            <a:ext cx="25848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91127" y="6022762"/>
            <a:ext cx="5393775" cy="310185"/>
          </a:xfrm>
          <a:custGeom>
            <a:avLst/>
            <a:gdLst/>
            <a:ahLst/>
            <a:cxnLst/>
            <a:rect l="l" t="t" r="r" b="b"/>
            <a:pathLst>
              <a:path w="5393775" h="310185">
                <a:moveTo>
                  <a:pt x="34465" y="0"/>
                </a:moveTo>
                <a:lnTo>
                  <a:pt x="5359311" y="0"/>
                </a:lnTo>
                <a:cubicBezTo>
                  <a:pt x="5378345" y="0"/>
                  <a:pt x="5393775" y="15430"/>
                  <a:pt x="5393775" y="34465"/>
                </a:cubicBezTo>
                <a:lnTo>
                  <a:pt x="5393775" y="275720"/>
                </a:lnTo>
                <a:cubicBezTo>
                  <a:pt x="5393775" y="294755"/>
                  <a:pt x="5378345" y="310185"/>
                  <a:pt x="5359311" y="310185"/>
                </a:cubicBezTo>
                <a:lnTo>
                  <a:pt x="34465" y="310185"/>
                </a:lnTo>
                <a:cubicBezTo>
                  <a:pt x="15430" y="310185"/>
                  <a:pt x="0" y="294755"/>
                  <a:pt x="0" y="275720"/>
                </a:cubicBezTo>
                <a:lnTo>
                  <a:pt x="0" y="34465"/>
                </a:lnTo>
                <a:cubicBezTo>
                  <a:pt x="0" y="15430"/>
                  <a:pt x="15430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560057" y="6091692"/>
            <a:ext cx="792695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Search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679323" y="6091692"/>
            <a:ext cx="18955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91127" y="6401877"/>
            <a:ext cx="5393775" cy="310185"/>
          </a:xfrm>
          <a:custGeom>
            <a:avLst/>
            <a:gdLst/>
            <a:ahLst/>
            <a:cxnLst/>
            <a:rect l="l" t="t" r="r" b="b"/>
            <a:pathLst>
              <a:path w="5393775" h="310185">
                <a:moveTo>
                  <a:pt x="34465" y="0"/>
                </a:moveTo>
                <a:lnTo>
                  <a:pt x="5359311" y="0"/>
                </a:lnTo>
                <a:cubicBezTo>
                  <a:pt x="5378345" y="0"/>
                  <a:pt x="5393775" y="15430"/>
                  <a:pt x="5393775" y="34465"/>
                </a:cubicBezTo>
                <a:lnTo>
                  <a:pt x="5393775" y="275720"/>
                </a:lnTo>
                <a:cubicBezTo>
                  <a:pt x="5393775" y="294755"/>
                  <a:pt x="5378345" y="310185"/>
                  <a:pt x="5359311" y="310185"/>
                </a:cubicBezTo>
                <a:lnTo>
                  <a:pt x="34465" y="310185"/>
                </a:lnTo>
                <a:cubicBezTo>
                  <a:pt x="15430" y="310185"/>
                  <a:pt x="0" y="294755"/>
                  <a:pt x="0" y="275720"/>
                </a:cubicBezTo>
                <a:lnTo>
                  <a:pt x="0" y="34465"/>
                </a:lnTo>
                <a:cubicBezTo>
                  <a:pt x="0" y="15430"/>
                  <a:pt x="15430" y="0"/>
                  <a:pt x="3446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560057" y="6470807"/>
            <a:ext cx="87885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Generation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613086" y="6470807"/>
            <a:ext cx="25848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69642" y="1348444"/>
            <a:ext cx="5678112" cy="2076517"/>
          </a:xfrm>
          <a:custGeom>
            <a:avLst/>
            <a:gdLst/>
            <a:ahLst/>
            <a:cxnLst/>
            <a:rect l="l" t="t" r="r" b="b"/>
            <a:pathLst>
              <a:path w="5678112" h="2076517">
                <a:moveTo>
                  <a:pt x="103390" y="0"/>
                </a:moveTo>
                <a:lnTo>
                  <a:pt x="5574722" y="0"/>
                </a:lnTo>
                <a:cubicBezTo>
                  <a:pt x="5631822" y="0"/>
                  <a:pt x="5678112" y="46289"/>
                  <a:pt x="5678112" y="103390"/>
                </a:cubicBezTo>
                <a:lnTo>
                  <a:pt x="5678112" y="1973128"/>
                </a:lnTo>
                <a:cubicBezTo>
                  <a:pt x="5678112" y="2030228"/>
                  <a:pt x="5631822" y="2076517"/>
                  <a:pt x="5574722" y="2076517"/>
                </a:cubicBezTo>
                <a:lnTo>
                  <a:pt x="103390" y="2076517"/>
                </a:lnTo>
                <a:cubicBezTo>
                  <a:pt x="46289" y="2076517"/>
                  <a:pt x="0" y="2030228"/>
                  <a:pt x="0" y="1973128"/>
                </a:cubicBezTo>
                <a:lnTo>
                  <a:pt x="0" y="103390"/>
                </a:lnTo>
                <a:cubicBezTo>
                  <a:pt x="0" y="46327"/>
                  <a:pt x="46327" y="0"/>
                  <a:pt x="103390" y="0"/>
                </a:cubicBez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15000"/>
                </a:srgbClr>
              </a:gs>
              <a:gs pos="100000">
                <a:srgbClr val="4ECDC4">
                  <a:alpha val="5000"/>
                </a:srgbClr>
              </a:gs>
            </a:gsLst>
            <a:lin ang="2700000" scaled="1"/>
          </a:gradFill>
          <a:ln w="12700">
            <a:solidFill>
              <a:srgbClr val="4ECDC4">
                <a:alpha val="4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333351" y="1533693"/>
            <a:ext cx="155093" cy="155093"/>
          </a:xfrm>
          <a:custGeom>
            <a:avLst/>
            <a:gdLst/>
            <a:ahLst/>
            <a:cxnLst/>
            <a:rect l="l" t="t" r="r" b="b"/>
            <a:pathLst>
              <a:path w="155093" h="155093">
                <a:moveTo>
                  <a:pt x="70428" y="1575"/>
                </a:moveTo>
                <a:cubicBezTo>
                  <a:pt x="74941" y="-515"/>
                  <a:pt x="80151" y="-515"/>
                  <a:pt x="84665" y="1575"/>
                </a:cubicBezTo>
                <a:lnTo>
                  <a:pt x="150882" y="32170"/>
                </a:lnTo>
                <a:cubicBezTo>
                  <a:pt x="153457" y="33351"/>
                  <a:pt x="155093" y="35926"/>
                  <a:pt x="155093" y="38773"/>
                </a:cubicBezTo>
                <a:cubicBezTo>
                  <a:pt x="155093" y="41621"/>
                  <a:pt x="153457" y="44195"/>
                  <a:pt x="150882" y="45377"/>
                </a:cubicBezTo>
                <a:lnTo>
                  <a:pt x="84665" y="75971"/>
                </a:lnTo>
                <a:cubicBezTo>
                  <a:pt x="80151" y="78061"/>
                  <a:pt x="74941" y="78061"/>
                  <a:pt x="70428" y="75971"/>
                </a:cubicBezTo>
                <a:lnTo>
                  <a:pt x="4211" y="45377"/>
                </a:lnTo>
                <a:cubicBezTo>
                  <a:pt x="1636" y="44165"/>
                  <a:pt x="0" y="41590"/>
                  <a:pt x="0" y="38773"/>
                </a:cubicBezTo>
                <a:cubicBezTo>
                  <a:pt x="0" y="35956"/>
                  <a:pt x="1636" y="33351"/>
                  <a:pt x="4211" y="32170"/>
                </a:cubicBezTo>
                <a:lnTo>
                  <a:pt x="70428" y="1575"/>
                </a:lnTo>
                <a:close/>
                <a:moveTo>
                  <a:pt x="14570" y="66157"/>
                </a:moveTo>
                <a:lnTo>
                  <a:pt x="64339" y="89148"/>
                </a:lnTo>
                <a:cubicBezTo>
                  <a:pt x="72730" y="93025"/>
                  <a:pt x="82393" y="93025"/>
                  <a:pt x="90784" y="89148"/>
                </a:cubicBezTo>
                <a:lnTo>
                  <a:pt x="140553" y="66157"/>
                </a:lnTo>
                <a:lnTo>
                  <a:pt x="150882" y="70943"/>
                </a:lnTo>
                <a:cubicBezTo>
                  <a:pt x="153457" y="72124"/>
                  <a:pt x="155093" y="74699"/>
                  <a:pt x="155093" y="77546"/>
                </a:cubicBezTo>
                <a:cubicBezTo>
                  <a:pt x="155093" y="80394"/>
                  <a:pt x="153457" y="82968"/>
                  <a:pt x="150882" y="84150"/>
                </a:cubicBezTo>
                <a:lnTo>
                  <a:pt x="84665" y="114744"/>
                </a:lnTo>
                <a:cubicBezTo>
                  <a:pt x="80151" y="116834"/>
                  <a:pt x="74941" y="116834"/>
                  <a:pt x="70428" y="114744"/>
                </a:cubicBezTo>
                <a:lnTo>
                  <a:pt x="4211" y="84150"/>
                </a:lnTo>
                <a:cubicBezTo>
                  <a:pt x="1636" y="82938"/>
                  <a:pt x="0" y="80363"/>
                  <a:pt x="0" y="77546"/>
                </a:cubicBezTo>
                <a:cubicBezTo>
                  <a:pt x="0" y="74729"/>
                  <a:pt x="1636" y="72124"/>
                  <a:pt x="4211" y="70943"/>
                </a:cubicBezTo>
                <a:lnTo>
                  <a:pt x="14540" y="66157"/>
                </a:lnTo>
                <a:close/>
                <a:moveTo>
                  <a:pt x="4211" y="109716"/>
                </a:moveTo>
                <a:lnTo>
                  <a:pt x="14540" y="104930"/>
                </a:lnTo>
                <a:lnTo>
                  <a:pt x="64309" y="127921"/>
                </a:lnTo>
                <a:cubicBezTo>
                  <a:pt x="72700" y="131798"/>
                  <a:pt x="82363" y="131798"/>
                  <a:pt x="90753" y="127921"/>
                </a:cubicBezTo>
                <a:lnTo>
                  <a:pt x="140522" y="104930"/>
                </a:lnTo>
                <a:lnTo>
                  <a:pt x="150852" y="109716"/>
                </a:lnTo>
                <a:cubicBezTo>
                  <a:pt x="153427" y="110897"/>
                  <a:pt x="155062" y="113472"/>
                  <a:pt x="155062" y="116319"/>
                </a:cubicBezTo>
                <a:cubicBezTo>
                  <a:pt x="155062" y="119167"/>
                  <a:pt x="153427" y="121742"/>
                  <a:pt x="150852" y="122923"/>
                </a:cubicBezTo>
                <a:lnTo>
                  <a:pt x="84635" y="153517"/>
                </a:lnTo>
                <a:cubicBezTo>
                  <a:pt x="80121" y="155608"/>
                  <a:pt x="74911" y="155608"/>
                  <a:pt x="70397" y="153517"/>
                </a:cubicBezTo>
                <a:lnTo>
                  <a:pt x="4211" y="122923"/>
                </a:lnTo>
                <a:cubicBezTo>
                  <a:pt x="1636" y="121711"/>
                  <a:pt x="0" y="119137"/>
                  <a:pt x="0" y="116319"/>
                </a:cubicBezTo>
                <a:cubicBezTo>
                  <a:pt x="0" y="113502"/>
                  <a:pt x="1636" y="110897"/>
                  <a:pt x="4211" y="109716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0" name="Text 48"/>
          <p:cNvSpPr/>
          <p:nvPr/>
        </p:nvSpPr>
        <p:spPr>
          <a:xfrm>
            <a:off x="6509984" y="1490612"/>
            <a:ext cx="5273148" cy="2412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1" b="1" dirty="0">
                <a:solidFill>
                  <a:srgbClr val="4ECDC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Fallback Chain Strategy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11810" y="1852495"/>
            <a:ext cx="275720" cy="275720"/>
          </a:xfrm>
          <a:custGeom>
            <a:avLst/>
            <a:gdLst/>
            <a:ahLst/>
            <a:cxnLst/>
            <a:rect l="l" t="t" r="r" b="b"/>
            <a:pathLst>
              <a:path w="275720" h="275720">
                <a:moveTo>
                  <a:pt x="68930" y="0"/>
                </a:moveTo>
                <a:lnTo>
                  <a:pt x="206790" y="0"/>
                </a:lnTo>
                <a:cubicBezTo>
                  <a:pt x="244834" y="0"/>
                  <a:pt x="275720" y="30887"/>
                  <a:pt x="275720" y="68930"/>
                </a:cubicBezTo>
                <a:lnTo>
                  <a:pt x="275720" y="206790"/>
                </a:lnTo>
                <a:cubicBezTo>
                  <a:pt x="275720" y="244834"/>
                  <a:pt x="244834" y="275720"/>
                  <a:pt x="206790" y="275720"/>
                </a:cubicBezTo>
                <a:lnTo>
                  <a:pt x="68930" y="275720"/>
                </a:lnTo>
                <a:cubicBezTo>
                  <a:pt x="30887" y="275720"/>
                  <a:pt x="0" y="244834"/>
                  <a:pt x="0" y="206790"/>
                </a:cubicBezTo>
                <a:lnTo>
                  <a:pt x="0" y="68930"/>
                </a:lnTo>
                <a:cubicBezTo>
                  <a:pt x="0" y="30887"/>
                  <a:pt x="30887" y="0"/>
                  <a:pt x="68930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6281653" y="1852495"/>
            <a:ext cx="336034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690925" y="1835262"/>
            <a:ext cx="507497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Primary: GPT-4o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690925" y="2007587"/>
            <a:ext cx="5066358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quality, highest cost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963732" y="2214377"/>
            <a:ext cx="90471" cy="120628"/>
          </a:xfrm>
          <a:custGeom>
            <a:avLst/>
            <a:gdLst/>
            <a:ahLst/>
            <a:cxnLst/>
            <a:rect l="l" t="t" r="r" b="b"/>
            <a:pathLst>
              <a:path w="90471" h="120628">
                <a:moveTo>
                  <a:pt x="39911" y="118413"/>
                </a:moveTo>
                <a:cubicBezTo>
                  <a:pt x="42856" y="121358"/>
                  <a:pt x="47638" y="121358"/>
                  <a:pt x="50583" y="118413"/>
                </a:cubicBezTo>
                <a:lnTo>
                  <a:pt x="88280" y="80717"/>
                </a:lnTo>
                <a:cubicBezTo>
                  <a:pt x="91225" y="77772"/>
                  <a:pt x="91225" y="72989"/>
                  <a:pt x="88280" y="70044"/>
                </a:cubicBezTo>
                <a:cubicBezTo>
                  <a:pt x="85335" y="67099"/>
                  <a:pt x="80552" y="67099"/>
                  <a:pt x="77607" y="70044"/>
                </a:cubicBezTo>
                <a:lnTo>
                  <a:pt x="52775" y="94876"/>
                </a:lnTo>
                <a:lnTo>
                  <a:pt x="52775" y="7539"/>
                </a:lnTo>
                <a:cubicBezTo>
                  <a:pt x="52775" y="3369"/>
                  <a:pt x="49405" y="0"/>
                  <a:pt x="45235" y="0"/>
                </a:cubicBezTo>
                <a:cubicBezTo>
                  <a:pt x="41065" y="0"/>
                  <a:pt x="37696" y="3369"/>
                  <a:pt x="37696" y="7539"/>
                </a:cubicBezTo>
                <a:lnTo>
                  <a:pt x="37696" y="94876"/>
                </a:lnTo>
                <a:lnTo>
                  <a:pt x="12864" y="70044"/>
                </a:lnTo>
                <a:cubicBezTo>
                  <a:pt x="9919" y="67099"/>
                  <a:pt x="5136" y="67099"/>
                  <a:pt x="2191" y="70044"/>
                </a:cubicBezTo>
                <a:cubicBezTo>
                  <a:pt x="-754" y="72989"/>
                  <a:pt x="-754" y="77772"/>
                  <a:pt x="2191" y="80717"/>
                </a:cubicBezTo>
                <a:lnTo>
                  <a:pt x="39887" y="118413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56" name="Shape 54"/>
          <p:cNvSpPr/>
          <p:nvPr/>
        </p:nvSpPr>
        <p:spPr>
          <a:xfrm>
            <a:off x="6311810" y="2421167"/>
            <a:ext cx="275720" cy="275720"/>
          </a:xfrm>
          <a:custGeom>
            <a:avLst/>
            <a:gdLst/>
            <a:ahLst/>
            <a:cxnLst/>
            <a:rect l="l" t="t" r="r" b="b"/>
            <a:pathLst>
              <a:path w="275720" h="275720">
                <a:moveTo>
                  <a:pt x="68930" y="0"/>
                </a:moveTo>
                <a:lnTo>
                  <a:pt x="206790" y="0"/>
                </a:lnTo>
                <a:cubicBezTo>
                  <a:pt x="244834" y="0"/>
                  <a:pt x="275720" y="30887"/>
                  <a:pt x="275720" y="68930"/>
                </a:cubicBezTo>
                <a:lnTo>
                  <a:pt x="275720" y="206790"/>
                </a:lnTo>
                <a:cubicBezTo>
                  <a:pt x="275720" y="244834"/>
                  <a:pt x="244834" y="275720"/>
                  <a:pt x="206790" y="275720"/>
                </a:cubicBezTo>
                <a:lnTo>
                  <a:pt x="68930" y="275720"/>
                </a:lnTo>
                <a:cubicBezTo>
                  <a:pt x="30887" y="275720"/>
                  <a:pt x="0" y="244834"/>
                  <a:pt x="0" y="206790"/>
                </a:cubicBezTo>
                <a:lnTo>
                  <a:pt x="0" y="68930"/>
                </a:lnTo>
                <a:cubicBezTo>
                  <a:pt x="0" y="30887"/>
                  <a:pt x="30887" y="0"/>
                  <a:pt x="68930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6281653" y="2421167"/>
            <a:ext cx="336034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690925" y="2403935"/>
            <a:ext cx="507497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Fallback: Claude 3.5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690925" y="2576260"/>
            <a:ext cx="5066358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Alternative provider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963732" y="2783050"/>
            <a:ext cx="90471" cy="120628"/>
          </a:xfrm>
          <a:custGeom>
            <a:avLst/>
            <a:gdLst/>
            <a:ahLst/>
            <a:cxnLst/>
            <a:rect l="l" t="t" r="r" b="b"/>
            <a:pathLst>
              <a:path w="90471" h="120628">
                <a:moveTo>
                  <a:pt x="39911" y="118413"/>
                </a:moveTo>
                <a:cubicBezTo>
                  <a:pt x="42856" y="121358"/>
                  <a:pt x="47638" y="121358"/>
                  <a:pt x="50583" y="118413"/>
                </a:cubicBezTo>
                <a:lnTo>
                  <a:pt x="88280" y="80717"/>
                </a:lnTo>
                <a:cubicBezTo>
                  <a:pt x="91225" y="77772"/>
                  <a:pt x="91225" y="72989"/>
                  <a:pt x="88280" y="70044"/>
                </a:cubicBezTo>
                <a:cubicBezTo>
                  <a:pt x="85335" y="67099"/>
                  <a:pt x="80552" y="67099"/>
                  <a:pt x="77607" y="70044"/>
                </a:cubicBezTo>
                <a:lnTo>
                  <a:pt x="52775" y="94876"/>
                </a:lnTo>
                <a:lnTo>
                  <a:pt x="52775" y="7539"/>
                </a:lnTo>
                <a:cubicBezTo>
                  <a:pt x="52775" y="3369"/>
                  <a:pt x="49405" y="0"/>
                  <a:pt x="45235" y="0"/>
                </a:cubicBezTo>
                <a:cubicBezTo>
                  <a:pt x="41065" y="0"/>
                  <a:pt x="37696" y="3369"/>
                  <a:pt x="37696" y="7539"/>
                </a:cubicBezTo>
                <a:lnTo>
                  <a:pt x="37696" y="94876"/>
                </a:lnTo>
                <a:lnTo>
                  <a:pt x="12864" y="70044"/>
                </a:lnTo>
                <a:cubicBezTo>
                  <a:pt x="9919" y="67099"/>
                  <a:pt x="5136" y="67099"/>
                  <a:pt x="2191" y="70044"/>
                </a:cubicBezTo>
                <a:cubicBezTo>
                  <a:pt x="-754" y="72989"/>
                  <a:pt x="-754" y="77772"/>
                  <a:pt x="2191" y="80717"/>
                </a:cubicBezTo>
                <a:lnTo>
                  <a:pt x="39887" y="118413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61" name="Shape 59"/>
          <p:cNvSpPr/>
          <p:nvPr/>
        </p:nvSpPr>
        <p:spPr>
          <a:xfrm>
            <a:off x="6311810" y="2989840"/>
            <a:ext cx="275720" cy="275720"/>
          </a:xfrm>
          <a:custGeom>
            <a:avLst/>
            <a:gdLst/>
            <a:ahLst/>
            <a:cxnLst/>
            <a:rect l="l" t="t" r="r" b="b"/>
            <a:pathLst>
              <a:path w="275720" h="275720">
                <a:moveTo>
                  <a:pt x="68930" y="0"/>
                </a:moveTo>
                <a:lnTo>
                  <a:pt x="206790" y="0"/>
                </a:lnTo>
                <a:cubicBezTo>
                  <a:pt x="244834" y="0"/>
                  <a:pt x="275720" y="30887"/>
                  <a:pt x="275720" y="68930"/>
                </a:cubicBezTo>
                <a:lnTo>
                  <a:pt x="275720" y="206790"/>
                </a:lnTo>
                <a:cubicBezTo>
                  <a:pt x="275720" y="244834"/>
                  <a:pt x="244834" y="275720"/>
                  <a:pt x="206790" y="275720"/>
                </a:cubicBezTo>
                <a:lnTo>
                  <a:pt x="68930" y="275720"/>
                </a:lnTo>
                <a:cubicBezTo>
                  <a:pt x="30887" y="275720"/>
                  <a:pt x="0" y="244834"/>
                  <a:pt x="0" y="206790"/>
                </a:cubicBezTo>
                <a:lnTo>
                  <a:pt x="0" y="68930"/>
                </a:lnTo>
                <a:cubicBezTo>
                  <a:pt x="0" y="30887"/>
                  <a:pt x="30887" y="0"/>
                  <a:pt x="68930" y="0"/>
                </a:cubicBezTo>
                <a:close/>
              </a:path>
            </a:pathLst>
          </a:custGeom>
          <a:solidFill>
            <a:srgbClr val="556677">
              <a:alpha val="3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281653" y="2989840"/>
            <a:ext cx="336034" cy="275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690925" y="2972608"/>
            <a:ext cx="507497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b="1" dirty="0">
                <a:solidFill>
                  <a:srgbClr val="E8E8E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Last Resort: GPT-3.5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690925" y="3144933"/>
            <a:ext cx="5066358" cy="137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14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Lower quality, reliable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169642" y="3536972"/>
            <a:ext cx="5678112" cy="1774948"/>
          </a:xfrm>
          <a:custGeom>
            <a:avLst/>
            <a:gdLst/>
            <a:ahLst/>
            <a:cxnLst/>
            <a:rect l="l" t="t" r="r" b="b"/>
            <a:pathLst>
              <a:path w="5678112" h="1774948">
                <a:moveTo>
                  <a:pt x="103391" y="0"/>
                </a:moveTo>
                <a:lnTo>
                  <a:pt x="5574721" y="0"/>
                </a:lnTo>
                <a:cubicBezTo>
                  <a:pt x="5631822" y="0"/>
                  <a:pt x="5678112" y="46290"/>
                  <a:pt x="5678112" y="103391"/>
                </a:cubicBezTo>
                <a:lnTo>
                  <a:pt x="5678112" y="1671558"/>
                </a:lnTo>
                <a:cubicBezTo>
                  <a:pt x="5678112" y="1728659"/>
                  <a:pt x="5631822" y="1774948"/>
                  <a:pt x="5574721" y="1774948"/>
                </a:cubicBezTo>
                <a:lnTo>
                  <a:pt x="103391" y="1774948"/>
                </a:lnTo>
                <a:cubicBezTo>
                  <a:pt x="46290" y="1774948"/>
                  <a:pt x="0" y="1728659"/>
                  <a:pt x="0" y="1671558"/>
                </a:cubicBezTo>
                <a:lnTo>
                  <a:pt x="0" y="103391"/>
                </a:lnTo>
                <a:cubicBezTo>
                  <a:pt x="0" y="46328"/>
                  <a:pt x="46328" y="0"/>
                  <a:pt x="103391" y="0"/>
                </a:cubicBezTo>
                <a:close/>
              </a:path>
            </a:pathLst>
          </a:custGeom>
          <a:gradFill rotWithShape="1" flip="none">
            <a:gsLst>
              <a:gs pos="0">
                <a:srgbClr val="FF6B6B">
                  <a:alpha val="15000"/>
                </a:srgbClr>
              </a:gs>
              <a:gs pos="100000">
                <a:srgbClr val="FF6B6B">
                  <a:alpha val="5000"/>
                </a:srgbClr>
              </a:gs>
            </a:gsLst>
            <a:lin ang="2700000" scaled="1"/>
          </a:gradFill>
          <a:ln w="12700">
            <a:solidFill>
              <a:srgbClr val="FF6B6B">
                <a:alpha val="40000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6337659" y="3713606"/>
            <a:ext cx="120628" cy="137860"/>
          </a:xfrm>
          <a:custGeom>
            <a:avLst/>
            <a:gdLst/>
            <a:ahLst/>
            <a:cxnLst/>
            <a:rect l="l" t="t" r="r" b="b"/>
            <a:pathLst>
              <a:path w="120628" h="137860">
                <a:moveTo>
                  <a:pt x="77546" y="17233"/>
                </a:moveTo>
                <a:lnTo>
                  <a:pt x="94779" y="17233"/>
                </a:lnTo>
                <a:lnTo>
                  <a:pt x="94779" y="129244"/>
                </a:lnTo>
                <a:cubicBezTo>
                  <a:pt x="94779" y="134010"/>
                  <a:pt x="98629" y="137860"/>
                  <a:pt x="103395" y="137860"/>
                </a:cubicBezTo>
                <a:lnTo>
                  <a:pt x="112011" y="137860"/>
                </a:lnTo>
                <a:cubicBezTo>
                  <a:pt x="116777" y="137860"/>
                  <a:pt x="120628" y="134010"/>
                  <a:pt x="120628" y="129244"/>
                </a:cubicBezTo>
                <a:cubicBezTo>
                  <a:pt x="120628" y="124478"/>
                  <a:pt x="116777" y="120628"/>
                  <a:pt x="112011" y="120628"/>
                </a:cubicBezTo>
                <a:lnTo>
                  <a:pt x="112011" y="17233"/>
                </a:lnTo>
                <a:cubicBezTo>
                  <a:pt x="112011" y="7728"/>
                  <a:pt x="104284" y="0"/>
                  <a:pt x="94779" y="0"/>
                </a:cubicBezTo>
                <a:lnTo>
                  <a:pt x="68930" y="0"/>
                </a:lnTo>
                <a:lnTo>
                  <a:pt x="68930" y="0"/>
                </a:lnTo>
                <a:lnTo>
                  <a:pt x="25849" y="0"/>
                </a:lnTo>
                <a:cubicBezTo>
                  <a:pt x="16344" y="0"/>
                  <a:pt x="8616" y="7728"/>
                  <a:pt x="8616" y="17233"/>
                </a:cubicBezTo>
                <a:lnTo>
                  <a:pt x="8616" y="120628"/>
                </a:lnTo>
                <a:cubicBezTo>
                  <a:pt x="3850" y="120628"/>
                  <a:pt x="0" y="124478"/>
                  <a:pt x="0" y="129244"/>
                </a:cubicBezTo>
                <a:cubicBezTo>
                  <a:pt x="0" y="134010"/>
                  <a:pt x="3850" y="137860"/>
                  <a:pt x="8616" y="137860"/>
                </a:cubicBezTo>
                <a:lnTo>
                  <a:pt x="68930" y="137860"/>
                </a:lnTo>
                <a:cubicBezTo>
                  <a:pt x="73696" y="137860"/>
                  <a:pt x="77546" y="134010"/>
                  <a:pt x="77546" y="129244"/>
                </a:cubicBezTo>
                <a:lnTo>
                  <a:pt x="77546" y="17233"/>
                </a:lnTo>
                <a:close/>
                <a:moveTo>
                  <a:pt x="43081" y="68930"/>
                </a:moveTo>
                <a:cubicBezTo>
                  <a:pt x="43081" y="64175"/>
                  <a:pt x="46942" y="60314"/>
                  <a:pt x="51698" y="60314"/>
                </a:cubicBezTo>
                <a:cubicBezTo>
                  <a:pt x="56453" y="60314"/>
                  <a:pt x="60314" y="64175"/>
                  <a:pt x="60314" y="68930"/>
                </a:cubicBezTo>
                <a:cubicBezTo>
                  <a:pt x="60314" y="73685"/>
                  <a:pt x="56453" y="77546"/>
                  <a:pt x="51698" y="77546"/>
                </a:cubicBezTo>
                <a:cubicBezTo>
                  <a:pt x="46942" y="77546"/>
                  <a:pt x="43081" y="73685"/>
                  <a:pt x="43081" y="6893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67" name="Text 65"/>
          <p:cNvSpPr/>
          <p:nvPr/>
        </p:nvSpPr>
        <p:spPr>
          <a:xfrm>
            <a:off x="6484135" y="3679141"/>
            <a:ext cx="5290380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FF6B6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Bulkhead Pattern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311810" y="3989326"/>
            <a:ext cx="5454089" cy="1981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 concurrent calls per endpoint to prevent resource starvation.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316118" y="4293049"/>
            <a:ext cx="5385159" cy="870242"/>
          </a:xfrm>
          <a:custGeom>
            <a:avLst/>
            <a:gdLst/>
            <a:ahLst/>
            <a:cxnLst/>
            <a:rect l="l" t="t" r="r" b="b"/>
            <a:pathLst>
              <a:path w="5385159" h="870242">
                <a:moveTo>
                  <a:pt x="68932" y="0"/>
                </a:moveTo>
                <a:lnTo>
                  <a:pt x="5316227" y="0"/>
                </a:lnTo>
                <a:cubicBezTo>
                  <a:pt x="5354297" y="0"/>
                  <a:pt x="5385159" y="30862"/>
                  <a:pt x="5385159" y="68932"/>
                </a:cubicBezTo>
                <a:lnTo>
                  <a:pt x="5385159" y="801310"/>
                </a:lnTo>
                <a:cubicBezTo>
                  <a:pt x="5385159" y="839380"/>
                  <a:pt x="5354297" y="870242"/>
                  <a:pt x="5316227" y="870242"/>
                </a:cubicBezTo>
                <a:lnTo>
                  <a:pt x="68932" y="870242"/>
                </a:lnTo>
                <a:cubicBezTo>
                  <a:pt x="30887" y="870242"/>
                  <a:pt x="0" y="839354"/>
                  <a:pt x="0" y="801310"/>
                </a:cubicBezTo>
                <a:lnTo>
                  <a:pt x="0" y="68932"/>
                </a:lnTo>
                <a:cubicBezTo>
                  <a:pt x="0" y="30887"/>
                  <a:pt x="30887" y="0"/>
                  <a:pt x="6893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FF6B6B">
                <a:alpha val="20000"/>
              </a:srgbClr>
            </a:solidFill>
            <a:prstDash val="solid"/>
          </a:ln>
        </p:spPr>
      </p:sp>
      <p:sp>
        <p:nvSpPr>
          <p:cNvPr id="70" name="Text 68"/>
          <p:cNvSpPr/>
          <p:nvPr/>
        </p:nvSpPr>
        <p:spPr>
          <a:xfrm>
            <a:off x="6423822" y="4400752"/>
            <a:ext cx="1464763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concurrent / endpoint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523433" y="4400752"/>
            <a:ext cx="12924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423822" y="4642007"/>
            <a:ext cx="628987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Queue size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390823" y="4642007"/>
            <a:ext cx="25848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6423822" y="4883262"/>
            <a:ext cx="887474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Rejection policy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10619130" y="4883262"/>
            <a:ext cx="1033951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Fail fast → fallback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169642" y="5421778"/>
            <a:ext cx="5678112" cy="1809413"/>
          </a:xfrm>
          <a:custGeom>
            <a:avLst/>
            <a:gdLst/>
            <a:ahLst/>
            <a:cxnLst/>
            <a:rect l="l" t="t" r="r" b="b"/>
            <a:pathLst>
              <a:path w="5678112" h="1809413">
                <a:moveTo>
                  <a:pt x="103390" y="0"/>
                </a:moveTo>
                <a:lnTo>
                  <a:pt x="5574722" y="0"/>
                </a:lnTo>
                <a:cubicBezTo>
                  <a:pt x="5631822" y="0"/>
                  <a:pt x="5678112" y="46289"/>
                  <a:pt x="5678112" y="103390"/>
                </a:cubicBezTo>
                <a:lnTo>
                  <a:pt x="5678112" y="1706024"/>
                </a:lnTo>
                <a:cubicBezTo>
                  <a:pt x="5678112" y="1763124"/>
                  <a:pt x="5631822" y="1809413"/>
                  <a:pt x="5574722" y="1809413"/>
                </a:cubicBezTo>
                <a:lnTo>
                  <a:pt x="103390" y="1809413"/>
                </a:lnTo>
                <a:cubicBezTo>
                  <a:pt x="46289" y="1809413"/>
                  <a:pt x="0" y="1763124"/>
                  <a:pt x="0" y="1706024"/>
                </a:cubicBezTo>
                <a:lnTo>
                  <a:pt x="0" y="103390"/>
                </a:lnTo>
                <a:cubicBezTo>
                  <a:pt x="0" y="46289"/>
                  <a:pt x="46289" y="0"/>
                  <a:pt x="103390" y="0"/>
                </a:cubicBezTo>
                <a:close/>
              </a:path>
            </a:pathLst>
          </a:custGeom>
          <a:solidFill>
            <a:srgbClr val="556677">
              <a:alpha val="10196"/>
            </a:srgbClr>
          </a:solidFill>
          <a:ln w="12700">
            <a:solidFill>
              <a:srgbClr val="556677">
                <a:alpha val="30196"/>
              </a:srgbClr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6311810" y="5563946"/>
            <a:ext cx="5462705" cy="206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86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Azure API Management Integration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331197" y="5908596"/>
            <a:ext cx="90471" cy="103395"/>
          </a:xfrm>
          <a:custGeom>
            <a:avLst/>
            <a:gdLst/>
            <a:ahLst/>
            <a:cxnLst/>
            <a:rect l="l" t="t" r="r" b="b"/>
            <a:pathLst>
              <a:path w="90471" h="103395">
                <a:moveTo>
                  <a:pt x="87805" y="14156"/>
                </a:moveTo>
                <a:cubicBezTo>
                  <a:pt x="90693" y="16256"/>
                  <a:pt x="91339" y="20295"/>
                  <a:pt x="89239" y="23183"/>
                </a:cubicBezTo>
                <a:lnTo>
                  <a:pt x="37541" y="94267"/>
                </a:lnTo>
                <a:cubicBezTo>
                  <a:pt x="36431" y="95802"/>
                  <a:pt x="34714" y="96751"/>
                  <a:pt x="32816" y="96913"/>
                </a:cubicBezTo>
                <a:cubicBezTo>
                  <a:pt x="30918" y="97074"/>
                  <a:pt x="29080" y="96367"/>
                  <a:pt x="27747" y="95035"/>
                </a:cubicBezTo>
                <a:lnTo>
                  <a:pt x="1898" y="69186"/>
                </a:lnTo>
                <a:cubicBezTo>
                  <a:pt x="-626" y="66662"/>
                  <a:pt x="-626" y="62562"/>
                  <a:pt x="1898" y="60038"/>
                </a:cubicBezTo>
                <a:cubicBezTo>
                  <a:pt x="4423" y="57513"/>
                  <a:pt x="8522" y="57513"/>
                  <a:pt x="11046" y="60038"/>
                </a:cubicBezTo>
                <a:lnTo>
                  <a:pt x="31544" y="80535"/>
                </a:lnTo>
                <a:lnTo>
                  <a:pt x="78798" y="15570"/>
                </a:lnTo>
                <a:cubicBezTo>
                  <a:pt x="80899" y="12682"/>
                  <a:pt x="84937" y="12036"/>
                  <a:pt x="87825" y="14136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9" name="Text 77"/>
          <p:cNvSpPr/>
          <p:nvPr/>
        </p:nvSpPr>
        <p:spPr>
          <a:xfrm>
            <a:off x="6509984" y="5874131"/>
            <a:ext cx="1206276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Priority-based routing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6331197" y="6149852"/>
            <a:ext cx="90471" cy="103395"/>
          </a:xfrm>
          <a:custGeom>
            <a:avLst/>
            <a:gdLst/>
            <a:ahLst/>
            <a:cxnLst/>
            <a:rect l="l" t="t" r="r" b="b"/>
            <a:pathLst>
              <a:path w="90471" h="103395">
                <a:moveTo>
                  <a:pt x="87805" y="14156"/>
                </a:moveTo>
                <a:cubicBezTo>
                  <a:pt x="90693" y="16256"/>
                  <a:pt x="91339" y="20295"/>
                  <a:pt x="89239" y="23183"/>
                </a:cubicBezTo>
                <a:lnTo>
                  <a:pt x="37541" y="94267"/>
                </a:lnTo>
                <a:cubicBezTo>
                  <a:pt x="36431" y="95802"/>
                  <a:pt x="34714" y="96751"/>
                  <a:pt x="32816" y="96913"/>
                </a:cubicBezTo>
                <a:cubicBezTo>
                  <a:pt x="30918" y="97074"/>
                  <a:pt x="29080" y="96367"/>
                  <a:pt x="27747" y="95035"/>
                </a:cubicBezTo>
                <a:lnTo>
                  <a:pt x="1898" y="69186"/>
                </a:lnTo>
                <a:cubicBezTo>
                  <a:pt x="-626" y="66662"/>
                  <a:pt x="-626" y="62562"/>
                  <a:pt x="1898" y="60038"/>
                </a:cubicBezTo>
                <a:cubicBezTo>
                  <a:pt x="4423" y="57513"/>
                  <a:pt x="8522" y="57513"/>
                  <a:pt x="11046" y="60038"/>
                </a:cubicBezTo>
                <a:lnTo>
                  <a:pt x="31544" y="80535"/>
                </a:lnTo>
                <a:lnTo>
                  <a:pt x="78798" y="15570"/>
                </a:lnTo>
                <a:cubicBezTo>
                  <a:pt x="80899" y="12682"/>
                  <a:pt x="84937" y="12036"/>
                  <a:pt x="87825" y="14136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81" name="Text 79"/>
          <p:cNvSpPr/>
          <p:nvPr/>
        </p:nvSpPr>
        <p:spPr>
          <a:xfrm>
            <a:off x="6509984" y="6115387"/>
            <a:ext cx="1361368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Weighted load balancing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6331197" y="6391107"/>
            <a:ext cx="90471" cy="103395"/>
          </a:xfrm>
          <a:custGeom>
            <a:avLst/>
            <a:gdLst/>
            <a:ahLst/>
            <a:cxnLst/>
            <a:rect l="l" t="t" r="r" b="b"/>
            <a:pathLst>
              <a:path w="90471" h="103395">
                <a:moveTo>
                  <a:pt x="87805" y="14156"/>
                </a:moveTo>
                <a:cubicBezTo>
                  <a:pt x="90693" y="16256"/>
                  <a:pt x="91339" y="20295"/>
                  <a:pt x="89239" y="23183"/>
                </a:cubicBezTo>
                <a:lnTo>
                  <a:pt x="37541" y="94267"/>
                </a:lnTo>
                <a:cubicBezTo>
                  <a:pt x="36431" y="95802"/>
                  <a:pt x="34714" y="96751"/>
                  <a:pt x="32816" y="96913"/>
                </a:cubicBezTo>
                <a:cubicBezTo>
                  <a:pt x="30918" y="97074"/>
                  <a:pt x="29080" y="96367"/>
                  <a:pt x="27747" y="95035"/>
                </a:cubicBezTo>
                <a:lnTo>
                  <a:pt x="1898" y="69186"/>
                </a:lnTo>
                <a:cubicBezTo>
                  <a:pt x="-626" y="66662"/>
                  <a:pt x="-626" y="62562"/>
                  <a:pt x="1898" y="60038"/>
                </a:cubicBezTo>
                <a:cubicBezTo>
                  <a:pt x="4423" y="57513"/>
                  <a:pt x="8522" y="57513"/>
                  <a:pt x="11046" y="60038"/>
                </a:cubicBezTo>
                <a:lnTo>
                  <a:pt x="31544" y="80535"/>
                </a:lnTo>
                <a:lnTo>
                  <a:pt x="78798" y="15570"/>
                </a:lnTo>
                <a:cubicBezTo>
                  <a:pt x="80899" y="12682"/>
                  <a:pt x="84937" y="12036"/>
                  <a:pt x="87825" y="14136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83" name="Text 81"/>
          <p:cNvSpPr/>
          <p:nvPr/>
        </p:nvSpPr>
        <p:spPr>
          <a:xfrm>
            <a:off x="6509984" y="6356642"/>
            <a:ext cx="1111497" cy="172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0" dirty="0">
                <a:solidFill>
                  <a:srgbClr val="E8E8E8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Circuit breaker rules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Production-Ready AgenticRAG Architecture</dc:title>
  <dc:subject>Production-Ready AgenticRAG Architecture</dc:subject>
  <dc:creator>Kimi</dc:creator>
  <cp:lastModifiedBy>Kimi</cp:lastModifiedBy>
  <cp:revision>1</cp:revision>
  <dcterms:created xsi:type="dcterms:W3CDTF">2026-02-03T15:35:37Z</dcterms:created>
  <dcterms:modified xsi:type="dcterms:W3CDTF">2026-02-03T15:35:37Z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{"Label":"Production-Ready AgenticRAG Architecture","ContentProducer":"001191110108MACG2KBH8F10000","ProduceID":"19c23824-2952-8fee-8000-0000dfe9c9f2","ReservedCode1":"","ContentPropagator":"001191110108MACG2KBH8F20000","PropagateID":"19c23824-2952-8fee-8000-0000dfe9c9f2","ReservedCode2":""}</vt:lpwstr>
  </property>
</Properties>
</file>